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autoCompressPictures="0">
  <p:sldMasterIdLst>
    <p:sldMasterId id="2147484509" r:id="rId1"/>
  </p:sldMasterIdLst>
  <p:notesMasterIdLst>
    <p:notesMasterId r:id="rId20"/>
  </p:notesMasterIdLst>
  <p:sldIdLst>
    <p:sldId id="272" r:id="rId2"/>
    <p:sldId id="257" r:id="rId3"/>
    <p:sldId id="258" r:id="rId4"/>
    <p:sldId id="259" r:id="rId5"/>
    <p:sldId id="260" r:id="rId6"/>
    <p:sldId id="261" r:id="rId7"/>
    <p:sldId id="262" r:id="rId8"/>
    <p:sldId id="273" r:id="rId9"/>
    <p:sldId id="263" r:id="rId10"/>
    <p:sldId id="264" r:id="rId11"/>
    <p:sldId id="265" r:id="rId12"/>
    <p:sldId id="266" r:id="rId13"/>
    <p:sldId id="267" r:id="rId14"/>
    <p:sldId id="268" r:id="rId15"/>
    <p:sldId id="269" r:id="rId16"/>
    <p:sldId id="270" r:id="rId17"/>
    <p:sldId id="274" r:id="rId18"/>
    <p:sldId id="271" r:id="rId19"/>
  </p:sldIdLst>
  <p:sldSz cx="9144000" cy="5143500" type="screen16x9"/>
  <p:notesSz cx="6858000" cy="9144000"/>
  <p:embeddedFontLst>
    <p:embeddedFont>
      <p:font typeface="Open Sans" panose="020B0606030504020204" pitchFamily="34"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6705EFD-0EA3-4379-9D13-A521596F242B}">
  <a:tblStyle styleId="{66705EFD-0EA3-4379-9D13-A521596F242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43"/>
  </p:normalViewPr>
  <p:slideViewPr>
    <p:cSldViewPr snapToGrid="0">
      <p:cViewPr varScale="1">
        <p:scale>
          <a:sx n="120" d="100"/>
          <a:sy n="120" d="100"/>
        </p:scale>
        <p:origin x="200" y="81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Users/sterlingpetersen/Downloads/NAHDO_2018_Opioid_Analysis%20-%20Column%20chart%201.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Person-level Total Opioid Days Supply Frequency</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Column!$B$1</c:f>
              <c:strCache>
                <c:ptCount val="1"/>
                <c:pt idx="0">
                  <c:v>APCD</c:v>
                </c:pt>
              </c:strCache>
            </c:strRef>
          </c:tx>
          <c:spPr>
            <a:ln w="28575" cap="rnd">
              <a:solidFill>
                <a:schemeClr val="accent1"/>
              </a:solidFill>
              <a:round/>
            </a:ln>
            <a:effectLst/>
          </c:spPr>
          <c:marker>
            <c:symbol val="none"/>
          </c:marker>
          <c:cat>
            <c:strRef>
              <c:f>Column!$A$2:$A$55</c:f>
              <c:strCache>
                <c:ptCount val="54"/>
                <c:pt idx="0">
                  <c:v>0 - 29</c:v>
                </c:pt>
                <c:pt idx="1">
                  <c:v>30 - 59</c:v>
                </c:pt>
                <c:pt idx="2">
                  <c:v>60 - 89</c:v>
                </c:pt>
                <c:pt idx="3">
                  <c:v>90 - 119</c:v>
                </c:pt>
                <c:pt idx="4">
                  <c:v>120 - 149</c:v>
                </c:pt>
                <c:pt idx="5">
                  <c:v>150 - 179</c:v>
                </c:pt>
                <c:pt idx="6">
                  <c:v>180 - 209</c:v>
                </c:pt>
                <c:pt idx="7">
                  <c:v>210 - 239</c:v>
                </c:pt>
                <c:pt idx="8">
                  <c:v>240 - 269</c:v>
                </c:pt>
                <c:pt idx="9">
                  <c:v>270 - 299</c:v>
                </c:pt>
                <c:pt idx="10">
                  <c:v>300 - 329</c:v>
                </c:pt>
                <c:pt idx="11">
                  <c:v>330 - 359</c:v>
                </c:pt>
                <c:pt idx="12">
                  <c:v>360 - 389</c:v>
                </c:pt>
                <c:pt idx="13">
                  <c:v>390 - 419</c:v>
                </c:pt>
                <c:pt idx="14">
                  <c:v>420 - 449</c:v>
                </c:pt>
                <c:pt idx="15">
                  <c:v>450 - 479</c:v>
                </c:pt>
                <c:pt idx="16">
                  <c:v>480 - 509</c:v>
                </c:pt>
                <c:pt idx="17">
                  <c:v>510 - 539</c:v>
                </c:pt>
                <c:pt idx="18">
                  <c:v>540 - 569</c:v>
                </c:pt>
                <c:pt idx="19">
                  <c:v>570 - 599</c:v>
                </c:pt>
                <c:pt idx="20">
                  <c:v>600 - 629</c:v>
                </c:pt>
                <c:pt idx="21">
                  <c:v>630 - 659</c:v>
                </c:pt>
                <c:pt idx="22">
                  <c:v>660 - 689</c:v>
                </c:pt>
                <c:pt idx="23">
                  <c:v>690 - 719</c:v>
                </c:pt>
                <c:pt idx="24">
                  <c:v>720 - 749</c:v>
                </c:pt>
                <c:pt idx="25">
                  <c:v>750 - 779</c:v>
                </c:pt>
                <c:pt idx="26">
                  <c:v>780 - 809</c:v>
                </c:pt>
                <c:pt idx="27">
                  <c:v>810 - 839</c:v>
                </c:pt>
                <c:pt idx="28">
                  <c:v>840 - 869</c:v>
                </c:pt>
                <c:pt idx="29">
                  <c:v>870 - 899</c:v>
                </c:pt>
                <c:pt idx="30">
                  <c:v>900 - 929</c:v>
                </c:pt>
                <c:pt idx="31">
                  <c:v>930 - 959</c:v>
                </c:pt>
                <c:pt idx="32">
                  <c:v>960 - 989</c:v>
                </c:pt>
                <c:pt idx="33">
                  <c:v>990 - 1019</c:v>
                </c:pt>
                <c:pt idx="34">
                  <c:v>1020 - 1049</c:v>
                </c:pt>
                <c:pt idx="35">
                  <c:v>1050 - 1079</c:v>
                </c:pt>
                <c:pt idx="36">
                  <c:v>1080 - 1109</c:v>
                </c:pt>
                <c:pt idx="37">
                  <c:v>1110 - 1139</c:v>
                </c:pt>
                <c:pt idx="38">
                  <c:v>1140 - 1169</c:v>
                </c:pt>
                <c:pt idx="39">
                  <c:v>1170 - 1199</c:v>
                </c:pt>
                <c:pt idx="40">
                  <c:v>1200 - 1229</c:v>
                </c:pt>
                <c:pt idx="41">
                  <c:v>1230 - 1259</c:v>
                </c:pt>
                <c:pt idx="42">
                  <c:v>1260 - 1289</c:v>
                </c:pt>
                <c:pt idx="43">
                  <c:v>1290 - 1319</c:v>
                </c:pt>
                <c:pt idx="44">
                  <c:v>1320 - 1349</c:v>
                </c:pt>
                <c:pt idx="45">
                  <c:v>1350 - 1379</c:v>
                </c:pt>
                <c:pt idx="46">
                  <c:v>1380 - 1409</c:v>
                </c:pt>
                <c:pt idx="47">
                  <c:v>1410 - 1439</c:v>
                </c:pt>
                <c:pt idx="48">
                  <c:v>1440 - 1469</c:v>
                </c:pt>
                <c:pt idx="49">
                  <c:v>1470 - 1499</c:v>
                </c:pt>
                <c:pt idx="50">
                  <c:v>1500 - 1529</c:v>
                </c:pt>
                <c:pt idx="51">
                  <c:v>1530 - 1559</c:v>
                </c:pt>
                <c:pt idx="52">
                  <c:v>1560 - 1589</c:v>
                </c:pt>
                <c:pt idx="53">
                  <c:v>3090 - 3119</c:v>
                </c:pt>
              </c:strCache>
            </c:strRef>
          </c:cat>
          <c:val>
            <c:numRef>
              <c:f>Column!$B$2:$B$55</c:f>
              <c:numCache>
                <c:formatCode>0.00%</c:formatCode>
                <c:ptCount val="54"/>
                <c:pt idx="0">
                  <c:v>0.17499999999999999</c:v>
                </c:pt>
                <c:pt idx="1">
                  <c:v>0.152</c:v>
                </c:pt>
                <c:pt idx="2">
                  <c:v>9.5000000000000001E-2</c:v>
                </c:pt>
                <c:pt idx="3">
                  <c:v>6.8000000000000005E-2</c:v>
                </c:pt>
                <c:pt idx="4">
                  <c:v>5.8000000000000003E-2</c:v>
                </c:pt>
                <c:pt idx="5">
                  <c:v>5.8000000000000003E-2</c:v>
                </c:pt>
                <c:pt idx="6">
                  <c:v>4.8000000000000001E-2</c:v>
                </c:pt>
                <c:pt idx="7">
                  <c:v>4.1000000000000002E-2</c:v>
                </c:pt>
                <c:pt idx="8">
                  <c:v>0.04</c:v>
                </c:pt>
                <c:pt idx="9">
                  <c:v>4.2999999999999997E-2</c:v>
                </c:pt>
                <c:pt idx="10">
                  <c:v>4.9000000000000002E-2</c:v>
                </c:pt>
                <c:pt idx="11">
                  <c:v>7.1999999999999995E-2</c:v>
                </c:pt>
                <c:pt idx="12">
                  <c:v>4.2999999999999997E-2</c:v>
                </c:pt>
                <c:pt idx="13">
                  <c:v>1.6E-2</c:v>
                </c:pt>
                <c:pt idx="14">
                  <c:v>0.01</c:v>
                </c:pt>
                <c:pt idx="15">
                  <c:v>7.0000000000000001E-3</c:v>
                </c:pt>
                <c:pt idx="16">
                  <c:v>6.0000000000000001E-3</c:v>
                </c:pt>
                <c:pt idx="17">
                  <c:v>5.0000000000000001E-3</c:v>
                </c:pt>
                <c:pt idx="18">
                  <c:v>4.0000000000000001E-3</c:v>
                </c:pt>
                <c:pt idx="19">
                  <c:v>3.0000000000000001E-3</c:v>
                </c:pt>
                <c:pt idx="20">
                  <c:v>3.0000000000000001E-3</c:v>
                </c:pt>
                <c:pt idx="21">
                  <c:v>2E-3</c:v>
                </c:pt>
                <c:pt idx="22">
                  <c:v>2E-3</c:v>
                </c:pt>
                <c:pt idx="23">
                  <c:v>2E-3</c:v>
                </c:pt>
                <c:pt idx="24">
                  <c:v>1E-3</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numCache>
            </c:numRef>
          </c:val>
          <c:smooth val="0"/>
          <c:extLst>
            <c:ext xmlns:c16="http://schemas.microsoft.com/office/drawing/2014/chart" uri="{C3380CC4-5D6E-409C-BE32-E72D297353CC}">
              <c16:uniqueId val="{00000000-9B35-4449-BB93-87203AEFCDD7}"/>
            </c:ext>
          </c:extLst>
        </c:ser>
        <c:ser>
          <c:idx val="1"/>
          <c:order val="1"/>
          <c:tx>
            <c:strRef>
              <c:f>Column!$C$1</c:f>
              <c:strCache>
                <c:ptCount val="1"/>
                <c:pt idx="0">
                  <c:v>CSD</c:v>
                </c:pt>
              </c:strCache>
            </c:strRef>
          </c:tx>
          <c:spPr>
            <a:ln w="28575" cap="rnd">
              <a:solidFill>
                <a:schemeClr val="accent2"/>
              </a:solidFill>
              <a:round/>
            </a:ln>
            <a:effectLst/>
          </c:spPr>
          <c:marker>
            <c:symbol val="none"/>
          </c:marker>
          <c:cat>
            <c:strRef>
              <c:f>Column!$A$2:$A$55</c:f>
              <c:strCache>
                <c:ptCount val="54"/>
                <c:pt idx="0">
                  <c:v>0 - 29</c:v>
                </c:pt>
                <c:pt idx="1">
                  <c:v>30 - 59</c:v>
                </c:pt>
                <c:pt idx="2">
                  <c:v>60 - 89</c:v>
                </c:pt>
                <c:pt idx="3">
                  <c:v>90 - 119</c:v>
                </c:pt>
                <c:pt idx="4">
                  <c:v>120 - 149</c:v>
                </c:pt>
                <c:pt idx="5">
                  <c:v>150 - 179</c:v>
                </c:pt>
                <c:pt idx="6">
                  <c:v>180 - 209</c:v>
                </c:pt>
                <c:pt idx="7">
                  <c:v>210 - 239</c:v>
                </c:pt>
                <c:pt idx="8">
                  <c:v>240 - 269</c:v>
                </c:pt>
                <c:pt idx="9">
                  <c:v>270 - 299</c:v>
                </c:pt>
                <c:pt idx="10">
                  <c:v>300 - 329</c:v>
                </c:pt>
                <c:pt idx="11">
                  <c:v>330 - 359</c:v>
                </c:pt>
                <c:pt idx="12">
                  <c:v>360 - 389</c:v>
                </c:pt>
                <c:pt idx="13">
                  <c:v>390 - 419</c:v>
                </c:pt>
                <c:pt idx="14">
                  <c:v>420 - 449</c:v>
                </c:pt>
                <c:pt idx="15">
                  <c:v>450 - 479</c:v>
                </c:pt>
                <c:pt idx="16">
                  <c:v>480 - 509</c:v>
                </c:pt>
                <c:pt idx="17">
                  <c:v>510 - 539</c:v>
                </c:pt>
                <c:pt idx="18">
                  <c:v>540 - 569</c:v>
                </c:pt>
                <c:pt idx="19">
                  <c:v>570 - 599</c:v>
                </c:pt>
                <c:pt idx="20">
                  <c:v>600 - 629</c:v>
                </c:pt>
                <c:pt idx="21">
                  <c:v>630 - 659</c:v>
                </c:pt>
                <c:pt idx="22">
                  <c:v>660 - 689</c:v>
                </c:pt>
                <c:pt idx="23">
                  <c:v>690 - 719</c:v>
                </c:pt>
                <c:pt idx="24">
                  <c:v>720 - 749</c:v>
                </c:pt>
                <c:pt idx="25">
                  <c:v>750 - 779</c:v>
                </c:pt>
                <c:pt idx="26">
                  <c:v>780 - 809</c:v>
                </c:pt>
                <c:pt idx="27">
                  <c:v>810 - 839</c:v>
                </c:pt>
                <c:pt idx="28">
                  <c:v>840 - 869</c:v>
                </c:pt>
                <c:pt idx="29">
                  <c:v>870 - 899</c:v>
                </c:pt>
                <c:pt idx="30">
                  <c:v>900 - 929</c:v>
                </c:pt>
                <c:pt idx="31">
                  <c:v>930 - 959</c:v>
                </c:pt>
                <c:pt idx="32">
                  <c:v>960 - 989</c:v>
                </c:pt>
                <c:pt idx="33">
                  <c:v>990 - 1019</c:v>
                </c:pt>
                <c:pt idx="34">
                  <c:v>1020 - 1049</c:v>
                </c:pt>
                <c:pt idx="35">
                  <c:v>1050 - 1079</c:v>
                </c:pt>
                <c:pt idx="36">
                  <c:v>1080 - 1109</c:v>
                </c:pt>
                <c:pt idx="37">
                  <c:v>1110 - 1139</c:v>
                </c:pt>
                <c:pt idx="38">
                  <c:v>1140 - 1169</c:v>
                </c:pt>
                <c:pt idx="39">
                  <c:v>1170 - 1199</c:v>
                </c:pt>
                <c:pt idx="40">
                  <c:v>1200 - 1229</c:v>
                </c:pt>
                <c:pt idx="41">
                  <c:v>1230 - 1259</c:v>
                </c:pt>
                <c:pt idx="42">
                  <c:v>1260 - 1289</c:v>
                </c:pt>
                <c:pt idx="43">
                  <c:v>1290 - 1319</c:v>
                </c:pt>
                <c:pt idx="44">
                  <c:v>1320 - 1349</c:v>
                </c:pt>
                <c:pt idx="45">
                  <c:v>1350 - 1379</c:v>
                </c:pt>
                <c:pt idx="46">
                  <c:v>1380 - 1409</c:v>
                </c:pt>
                <c:pt idx="47">
                  <c:v>1410 - 1439</c:v>
                </c:pt>
                <c:pt idx="48">
                  <c:v>1440 - 1469</c:v>
                </c:pt>
                <c:pt idx="49">
                  <c:v>1470 - 1499</c:v>
                </c:pt>
                <c:pt idx="50">
                  <c:v>1500 - 1529</c:v>
                </c:pt>
                <c:pt idx="51">
                  <c:v>1530 - 1559</c:v>
                </c:pt>
                <c:pt idx="52">
                  <c:v>1560 - 1589</c:v>
                </c:pt>
                <c:pt idx="53">
                  <c:v>3090 - 3119</c:v>
                </c:pt>
              </c:strCache>
            </c:strRef>
          </c:cat>
          <c:val>
            <c:numRef>
              <c:f>Column!$C$2:$C$55</c:f>
              <c:numCache>
                <c:formatCode>0.00%</c:formatCode>
                <c:ptCount val="54"/>
                <c:pt idx="0">
                  <c:v>0.18099999999999999</c:v>
                </c:pt>
                <c:pt idx="1">
                  <c:v>0.16200000000000001</c:v>
                </c:pt>
                <c:pt idx="2">
                  <c:v>0.112</c:v>
                </c:pt>
                <c:pt idx="3">
                  <c:v>7.9000000000000001E-2</c:v>
                </c:pt>
                <c:pt idx="4">
                  <c:v>5.5E-2</c:v>
                </c:pt>
                <c:pt idx="5">
                  <c:v>4.2999999999999997E-2</c:v>
                </c:pt>
                <c:pt idx="6">
                  <c:v>4.1000000000000002E-2</c:v>
                </c:pt>
                <c:pt idx="7">
                  <c:v>3.6999999999999998E-2</c:v>
                </c:pt>
                <c:pt idx="8">
                  <c:v>3.9E-2</c:v>
                </c:pt>
                <c:pt idx="9">
                  <c:v>4.4999999999999998E-2</c:v>
                </c:pt>
                <c:pt idx="10">
                  <c:v>4.9000000000000002E-2</c:v>
                </c:pt>
                <c:pt idx="11">
                  <c:v>0.06</c:v>
                </c:pt>
                <c:pt idx="12">
                  <c:v>3.6999999999999998E-2</c:v>
                </c:pt>
                <c:pt idx="13">
                  <c:v>1.6E-2</c:v>
                </c:pt>
                <c:pt idx="14">
                  <c:v>0.01</c:v>
                </c:pt>
                <c:pt idx="15">
                  <c:v>7.0000000000000001E-3</c:v>
                </c:pt>
                <c:pt idx="16">
                  <c:v>6.0000000000000001E-3</c:v>
                </c:pt>
                <c:pt idx="17">
                  <c:v>4.0000000000000001E-3</c:v>
                </c:pt>
                <c:pt idx="18">
                  <c:v>4.0000000000000001E-3</c:v>
                </c:pt>
                <c:pt idx="19">
                  <c:v>3.0000000000000001E-3</c:v>
                </c:pt>
                <c:pt idx="20">
                  <c:v>3.0000000000000001E-3</c:v>
                </c:pt>
                <c:pt idx="21">
                  <c:v>2E-3</c:v>
                </c:pt>
                <c:pt idx="22">
                  <c:v>2E-3</c:v>
                </c:pt>
                <c:pt idx="23">
                  <c:v>2E-3</c:v>
                </c:pt>
                <c:pt idx="24">
                  <c:v>1E-3</c:v>
                </c:pt>
                <c:pt idx="25">
                  <c:v>1E-3</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numCache>
            </c:numRef>
          </c:val>
          <c:smooth val="0"/>
          <c:extLst>
            <c:ext xmlns:c16="http://schemas.microsoft.com/office/drawing/2014/chart" uri="{C3380CC4-5D6E-409C-BE32-E72D297353CC}">
              <c16:uniqueId val="{00000001-9B35-4449-BB93-87203AEFCDD7}"/>
            </c:ext>
          </c:extLst>
        </c:ser>
        <c:dLbls>
          <c:showLegendKey val="0"/>
          <c:showVal val="0"/>
          <c:showCatName val="0"/>
          <c:showSerName val="0"/>
          <c:showPercent val="0"/>
          <c:showBubbleSize val="0"/>
        </c:dLbls>
        <c:smooth val="0"/>
        <c:axId val="321282735"/>
        <c:axId val="283050031"/>
      </c:lineChart>
      <c:catAx>
        <c:axId val="3212827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3050031"/>
        <c:crosses val="autoZero"/>
        <c:auto val="1"/>
        <c:lblAlgn val="ctr"/>
        <c:lblOffset val="100"/>
        <c:tickMarkSkip val="1"/>
        <c:noMultiLvlLbl val="0"/>
      </c:catAx>
      <c:valAx>
        <c:axId val="28305003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21282735"/>
        <c:crosses val="autoZero"/>
        <c:crossBetween val="midCat"/>
      </c:valAx>
      <c:spPr>
        <a:noFill/>
        <a:ln>
          <a:noFill/>
        </a:ln>
        <a:effectLst/>
      </c:spPr>
    </c:plotArea>
    <c:legend>
      <c:legendPos val="t"/>
      <c:layout>
        <c:manualLayout>
          <c:xMode val="edge"/>
          <c:yMode val="edge"/>
          <c:x val="0.67834507294661539"/>
          <c:y val="0.21536989241785098"/>
          <c:w val="0.17146584874565099"/>
          <c:h val="0.23674706451167288"/>
        </c:manualLayout>
      </c:layout>
      <c:overlay val="1"/>
      <c:spPr>
        <a:solidFill>
          <a:schemeClr val="bg1">
            <a:alpha val="37000"/>
          </a:schemeClr>
        </a:solidFill>
        <a:ln>
          <a:solidFill>
            <a:schemeClr val="bg2"/>
          </a:solidFill>
        </a:ln>
        <a:effectLst/>
      </c:spPr>
      <c:txPr>
        <a:bodyPr rot="0" spcFirstLastPara="1" vertOverflow="ellipsis" vert="horz" wrap="square" anchor="t" anchorCtr="0"/>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42696e344a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42696e344a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4327ba11e7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4327ba11e7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4327ba11e7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4327ba11e7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4327ba11e7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4327ba11e7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4327ba11e7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4327ba11e7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4327ba11e7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4327ba11e7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4327ba11e7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4327ba11e7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42696e344a_0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42696e344a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42696e344a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42696e344a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42696e344a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42696e344a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42696e344a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42696e344a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42696e344a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42696e344a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42696e344a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42696e344a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42696e344a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42696e344a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04623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42696e344a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42696e344a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4327ba11e7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4327ba11e7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13335" y="601724"/>
            <a:ext cx="6477805" cy="1906073"/>
          </a:xfrm>
        </p:spPr>
        <p:txBody>
          <a:bodyPr bIns="0" anchor="b">
            <a:normAutofit/>
          </a:bodyPr>
          <a:lstStyle>
            <a:lvl1pPr algn="l">
              <a:defRPr sz="4950"/>
            </a:lvl1pPr>
          </a:lstStyle>
          <a:p>
            <a:r>
              <a:rPr lang="en-US"/>
              <a:t>Click to edit Master title style</a:t>
            </a:r>
            <a:endParaRPr lang="en-US" dirty="0"/>
          </a:p>
        </p:txBody>
      </p:sp>
      <p:sp>
        <p:nvSpPr>
          <p:cNvPr id="3" name="Subtitle 2"/>
          <p:cNvSpPr>
            <a:spLocks noGrp="1"/>
          </p:cNvSpPr>
          <p:nvPr>
            <p:ph type="subTitle" idx="1"/>
          </p:nvPr>
        </p:nvSpPr>
        <p:spPr>
          <a:xfrm>
            <a:off x="1813335" y="2648403"/>
            <a:ext cx="6477804" cy="733216"/>
          </a:xfrm>
        </p:spPr>
        <p:txBody>
          <a:bodyPr tIns="91440" bIns="91440">
            <a:normAutofit/>
          </a:bodyPr>
          <a:lstStyle>
            <a:lvl1pPr marL="0" indent="0" algn="l">
              <a:buNone/>
              <a:defRPr sz="1350" b="0" cap="all" baseline="0">
                <a:solidFill>
                  <a:schemeClr val="tx1"/>
                </a:solidFill>
              </a:defRPr>
            </a:lvl1pPr>
            <a:lvl2pPr marL="342900" indent="0" algn="ctr">
              <a:buNone/>
              <a:defRPr sz="135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FBB4D7E-AD44-444B-B573-F922AE500420}" type="datetimeFigureOut">
              <a:rPr lang="en-US" smtClean="0"/>
              <a:t>10/9/18</a:t>
            </a:fld>
            <a:endParaRPr lang="en-US"/>
          </a:p>
        </p:txBody>
      </p:sp>
      <p:sp>
        <p:nvSpPr>
          <p:cNvPr id="5" name="Footer Placeholder 4"/>
          <p:cNvSpPr>
            <a:spLocks noGrp="1"/>
          </p:cNvSpPr>
          <p:nvPr>
            <p:ph type="ftr" sz="quarter" idx="11"/>
          </p:nvPr>
        </p:nvSpPr>
        <p:spPr>
          <a:xfrm>
            <a:off x="1812376" y="246981"/>
            <a:ext cx="3730436" cy="231901"/>
          </a:xfrm>
        </p:spPr>
        <p:txBody>
          <a:bodyPr/>
          <a:lstStyle/>
          <a:p>
            <a:endParaRPr lang="en-US"/>
          </a:p>
        </p:txBody>
      </p:sp>
      <p:sp>
        <p:nvSpPr>
          <p:cNvPr id="6" name="Slide Number Placeholder 5"/>
          <p:cNvSpPr>
            <a:spLocks noGrp="1"/>
          </p:cNvSpPr>
          <p:nvPr>
            <p:ph type="sldNum" sz="quarter" idx="12"/>
          </p:nvPr>
        </p:nvSpPr>
        <p:spPr>
          <a:xfrm>
            <a:off x="1078249" y="599230"/>
            <a:ext cx="608264" cy="377684"/>
          </a:xfrm>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15" name="Straight Connector 14"/>
          <p:cNvCxnSpPr/>
          <p:nvPr/>
        </p:nvCxnSpPr>
        <p:spPr>
          <a:xfrm>
            <a:off x="1813335" y="2646407"/>
            <a:ext cx="647780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7667010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BB4D7E-AD44-444B-B573-F922AE500420}" type="datetimeFigureOut">
              <a:rPr lang="en-US" smtClean="0"/>
              <a:t>10/9/18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26" name="Straight Connector 25"/>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2577828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79333" y="599230"/>
            <a:ext cx="1211807" cy="3494917"/>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83504" y="599230"/>
            <a:ext cx="5871623" cy="34949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BB4D7E-AD44-444B-B573-F922AE500420}" type="datetimeFigureOut">
              <a:rPr lang="en-US" smtClean="0"/>
              <a:t>10/9/18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15" name="Straight Connector 14"/>
          <p:cNvCxnSpPr/>
          <p:nvPr/>
        </p:nvCxnSpPr>
        <p:spPr>
          <a:xfrm>
            <a:off x="7079333" y="599230"/>
            <a:ext cx="0" cy="3494917"/>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1566838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5"/>
        <p:cNvGrpSpPr/>
        <p:nvPr/>
      </p:nvGrpSpPr>
      <p:grpSpPr>
        <a:xfrm>
          <a:off x="0" y="0"/>
          <a:ext cx="0" cy="0"/>
          <a:chOff x="0" y="0"/>
          <a:chExt cx="0" cy="0"/>
        </a:xfrm>
      </p:grpSpPr>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4154744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BB4D7E-AD44-444B-B573-F922AE500420}" type="datetimeFigureOut">
              <a:rPr lang="en-US" smtClean="0"/>
              <a:t>10/9/18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33" name="Straight Connector 32"/>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6688811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90679" y="1317097"/>
            <a:ext cx="6482366" cy="1415963"/>
          </a:xfrm>
        </p:spPr>
        <p:txBody>
          <a:bodyPr anchor="b">
            <a:normAutofit/>
          </a:bodyPr>
          <a:lstStyle>
            <a:lvl1pPr algn="l">
              <a:defRPr sz="2700"/>
            </a:lvl1pPr>
          </a:lstStyle>
          <a:p>
            <a:r>
              <a:rPr lang="en-US"/>
              <a:t>Click to edit Master title style</a:t>
            </a:r>
            <a:endParaRPr lang="en-US" dirty="0"/>
          </a:p>
        </p:txBody>
      </p:sp>
      <p:sp>
        <p:nvSpPr>
          <p:cNvPr id="3" name="Text Placeholder 2"/>
          <p:cNvSpPr>
            <a:spLocks noGrp="1"/>
          </p:cNvSpPr>
          <p:nvPr>
            <p:ph type="body" idx="1"/>
          </p:nvPr>
        </p:nvSpPr>
        <p:spPr>
          <a:xfrm>
            <a:off x="1090679" y="2854647"/>
            <a:ext cx="6472835" cy="759697"/>
          </a:xfrm>
        </p:spPr>
        <p:txBody>
          <a:bodyPr tIns="91440">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FBB4D7E-AD44-444B-B573-F922AE500420}" type="datetimeFigureOut">
              <a:rPr lang="en-US" smtClean="0"/>
              <a:t>10/9/18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15" name="Straight Connector 14"/>
          <p:cNvCxnSpPr/>
          <p:nvPr/>
        </p:nvCxnSpPr>
        <p:spPr>
          <a:xfrm>
            <a:off x="1090679" y="2853739"/>
            <a:ext cx="647283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32116620"/>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86913" y="603667"/>
            <a:ext cx="7204226" cy="79447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85498" y="1508159"/>
            <a:ext cx="3483864" cy="258644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10328" y="1513007"/>
            <a:ext cx="3483864" cy="258114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FBB4D7E-AD44-444B-B573-F922AE500420}" type="datetimeFigureOut">
              <a:rPr lang="en-US" smtClean="0"/>
              <a:t>10/9/18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35" name="Straight Connector 34"/>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8456752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85394" y="603123"/>
            <a:ext cx="7205746" cy="79223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85393" y="1514662"/>
            <a:ext cx="3483864" cy="601457"/>
          </a:xfrm>
        </p:spPr>
        <p:txBody>
          <a:bodyPr anchor="b">
            <a:normAutofit/>
          </a:bodyPr>
          <a:lstStyle>
            <a:lvl1pPr marL="0" indent="0">
              <a:lnSpc>
                <a:spcPct val="100000"/>
              </a:lnSpc>
              <a:buNone/>
              <a:defRPr sz="165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085393" y="2118202"/>
            <a:ext cx="3483864" cy="198334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09272" y="1517253"/>
            <a:ext cx="3483864" cy="601678"/>
          </a:xfrm>
        </p:spPr>
        <p:txBody>
          <a:bodyPr anchor="b">
            <a:normAutofit/>
          </a:bodyPr>
          <a:lstStyle>
            <a:lvl1pPr marL="0" indent="0">
              <a:lnSpc>
                <a:spcPct val="100000"/>
              </a:lnSpc>
              <a:buNone/>
              <a:defRPr sz="165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09272" y="2116119"/>
            <a:ext cx="3483864" cy="19780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FBB4D7E-AD44-444B-B573-F922AE500420}" type="datetimeFigureOut">
              <a:rPr lang="en-US" smtClean="0"/>
              <a:t>10/9/18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29" name="Straight Connector 28"/>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7661481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BB4D7E-AD44-444B-B573-F922AE500420}" type="datetimeFigureOut">
              <a:rPr lang="en-US" smtClean="0"/>
              <a:t>10/9/18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25" name="Straight Connector 24"/>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3158831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BB4D7E-AD44-444B-B573-F922AE500420}" type="datetimeFigureOut">
              <a:rPr lang="en-US" smtClean="0"/>
              <a:t>10/9/18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487317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3504" y="599230"/>
            <a:ext cx="2454824" cy="1685338"/>
          </a:xfrm>
        </p:spPr>
        <p:txBody>
          <a:bodyPr anchor="b">
            <a:normAutofit/>
          </a:bodyPr>
          <a:lstStyle>
            <a:lvl1pPr algn="l">
              <a:defRPr sz="1800"/>
            </a:lvl1pPr>
          </a:lstStyle>
          <a:p>
            <a:r>
              <a:rPr lang="en-US"/>
              <a:t>Click to edit Master title style</a:t>
            </a:r>
            <a:endParaRPr lang="en-US" dirty="0"/>
          </a:p>
        </p:txBody>
      </p:sp>
      <p:sp>
        <p:nvSpPr>
          <p:cNvPr id="3" name="Content Placeholder 2"/>
          <p:cNvSpPr>
            <a:spLocks noGrp="1"/>
          </p:cNvSpPr>
          <p:nvPr>
            <p:ph idx="1"/>
          </p:nvPr>
        </p:nvSpPr>
        <p:spPr>
          <a:xfrm>
            <a:off x="3782785" y="599230"/>
            <a:ext cx="4509353" cy="349412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83504" y="2404119"/>
            <a:ext cx="2456260" cy="1686136"/>
          </a:xfrm>
        </p:spPr>
        <p:txBody>
          <a:bodyPr/>
          <a:lstStyle>
            <a:lvl1pPr marL="0" indent="0" algn="l">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FBB4D7E-AD44-444B-B573-F922AE500420}" type="datetimeFigureOut">
              <a:rPr lang="en-US" smtClean="0"/>
              <a:t>10/9/18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17" name="Straight Connector 16"/>
          <p:cNvCxnSpPr/>
          <p:nvPr/>
        </p:nvCxnSpPr>
        <p:spPr>
          <a:xfrm>
            <a:off x="1086210" y="2404118"/>
            <a:ext cx="2452118"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18868824"/>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5608041" y="361628"/>
            <a:ext cx="3055900" cy="3861826"/>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088405" y="847135"/>
            <a:ext cx="4149246" cy="1372938"/>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3292" y="841907"/>
            <a:ext cx="2093378" cy="2899745"/>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087747" y="2359494"/>
            <a:ext cx="4143303" cy="1502807"/>
          </a:xfrm>
        </p:spPr>
        <p:txBody>
          <a:bodyPr>
            <a:normAutofit/>
          </a:bodyPr>
          <a:lstStyle>
            <a:lvl1pPr marL="0" indent="0" algn="l">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1085537" y="4102393"/>
            <a:ext cx="4145513" cy="240092"/>
          </a:xfrm>
        </p:spPr>
        <p:txBody>
          <a:bodyPr/>
          <a:lstStyle>
            <a:lvl1pPr algn="l">
              <a:defRPr/>
            </a:lvl1pPr>
          </a:lstStyle>
          <a:p>
            <a:fld id="{BFBB4D7E-AD44-444B-B573-F922AE500420}" type="datetimeFigureOut">
              <a:rPr lang="en-US" smtClean="0"/>
              <a:t>10/9/18</a:t>
            </a:fld>
            <a:endParaRPr lang="en-US"/>
          </a:p>
        </p:txBody>
      </p:sp>
      <p:sp>
        <p:nvSpPr>
          <p:cNvPr id="6" name="Footer Placeholder 5"/>
          <p:cNvSpPr>
            <a:spLocks noGrp="1"/>
          </p:cNvSpPr>
          <p:nvPr>
            <p:ph type="ftr" sz="quarter" idx="11"/>
          </p:nvPr>
        </p:nvSpPr>
        <p:spPr>
          <a:xfrm>
            <a:off x="1085537" y="238981"/>
            <a:ext cx="4155753" cy="240698"/>
          </a:xfrm>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31" name="Straight Connector 30"/>
          <p:cNvCxnSpPr/>
          <p:nvPr/>
        </p:nvCxnSpPr>
        <p:spPr>
          <a:xfrm>
            <a:off x="1085537" y="2357704"/>
            <a:ext cx="414551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77358713"/>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8" name="Rectangle 7"/>
          <p:cNvSpPr/>
          <p:nvPr/>
        </p:nvSpPr>
        <p:spPr>
          <a:xfrm>
            <a:off x="0" y="1514607"/>
            <a:ext cx="9144000" cy="3079456"/>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4594860"/>
            <a:ext cx="9144000" cy="557213"/>
          </a:xfrm>
          <a:prstGeom prst="rect">
            <a:avLst/>
          </a:prstGeom>
        </p:spPr>
      </p:pic>
      <p:sp>
        <p:nvSpPr>
          <p:cNvPr id="2" name="Title Placeholder 1"/>
          <p:cNvSpPr>
            <a:spLocks noGrp="1"/>
          </p:cNvSpPr>
          <p:nvPr>
            <p:ph type="title"/>
          </p:nvPr>
        </p:nvSpPr>
        <p:spPr>
          <a:xfrm>
            <a:off x="1088685" y="603390"/>
            <a:ext cx="7202456" cy="78692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88685" y="1511799"/>
            <a:ext cx="7202456" cy="258796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65604" y="247778"/>
            <a:ext cx="2625536" cy="231901"/>
          </a:xfrm>
          <a:prstGeom prst="rect">
            <a:avLst/>
          </a:prstGeom>
        </p:spPr>
        <p:txBody>
          <a:bodyPr vert="horz" lIns="91440" tIns="45720" rIns="91440" bIns="45720" rtlCol="0" anchor="ctr"/>
          <a:lstStyle>
            <a:lvl1pPr algn="r">
              <a:defRPr sz="750">
                <a:solidFill>
                  <a:schemeClr val="tx1">
                    <a:tint val="75000"/>
                  </a:schemeClr>
                </a:solidFill>
              </a:defRPr>
            </a:lvl1pPr>
          </a:lstStyle>
          <a:p>
            <a:fld id="{BFBB4D7E-AD44-444B-B573-F922AE500420}" type="datetimeFigureOut">
              <a:rPr lang="en-US" smtClean="0"/>
              <a:t>10/9/18</a:t>
            </a:fld>
            <a:endParaRPr lang="en-US"/>
          </a:p>
        </p:txBody>
      </p:sp>
      <p:sp>
        <p:nvSpPr>
          <p:cNvPr id="5" name="Footer Placeholder 4"/>
          <p:cNvSpPr>
            <a:spLocks noGrp="1"/>
          </p:cNvSpPr>
          <p:nvPr>
            <p:ph type="ftr" sz="quarter" idx="3"/>
          </p:nvPr>
        </p:nvSpPr>
        <p:spPr>
          <a:xfrm>
            <a:off x="1088684" y="246981"/>
            <a:ext cx="4454127" cy="231901"/>
          </a:xfrm>
          <a:prstGeom prst="rect">
            <a:avLst/>
          </a:prstGeom>
        </p:spPr>
        <p:txBody>
          <a:bodyPr vert="horz" lIns="91440" tIns="45720" rIns="91440" bIns="45720" rtlCol="0" anchor="ctr"/>
          <a:lstStyle>
            <a:lvl1pPr algn="l">
              <a:defRPr sz="7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0046" y="599230"/>
            <a:ext cx="608264" cy="377684"/>
          </a:xfrm>
          <a:prstGeom prst="rect">
            <a:avLst/>
          </a:prstGeom>
        </p:spPr>
        <p:txBody>
          <a:bodyPr vert="horz" lIns="91440" tIns="45720" rIns="91440" bIns="45720" rtlCol="0" anchor="t"/>
          <a:lstStyle>
            <a:lvl1pPr algn="r">
              <a:defRPr sz="2100">
                <a:solidFill>
                  <a:schemeClr val="accent1"/>
                </a:solidFill>
              </a:defRPr>
            </a:lvl1pPr>
          </a:lstStyle>
          <a:p>
            <a:pPr marL="0" lvl="0" indent="0" algn="r" rtl="0">
              <a:spcBef>
                <a:spcPts val="0"/>
              </a:spcBef>
              <a:spcAft>
                <a:spcPts val="0"/>
              </a:spcAft>
              <a:buNone/>
            </a:pPr>
            <a:fld id="{00000000-1234-1234-1234-123412341234}" type="slidenum">
              <a:rPr lang="en" smtClean="0"/>
              <a:t>‹#›</a:t>
            </a:fld>
            <a:endParaRPr lang="en"/>
          </a:p>
        </p:txBody>
      </p:sp>
      <p:cxnSp>
        <p:nvCxnSpPr>
          <p:cNvPr id="10" name="Straight Connector 9"/>
          <p:cNvCxnSpPr/>
          <p:nvPr/>
        </p:nvCxnSpPr>
        <p:spPr>
          <a:xfrm>
            <a:off x="0" y="4596310"/>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3579887"/>
      </p:ext>
    </p:extLst>
  </p:cSld>
  <p:clrMap bg1="lt1" tx1="dk1" bg2="lt2" tx2="dk2" accent1="accent1" accent2="accent2" accent3="accent3" accent4="accent4" accent5="accent5" accent6="accent6" hlink="hlink" folHlink="folHlink"/>
  <p:sldLayoutIdLst>
    <p:sldLayoutId id="2147484510" r:id="rId1"/>
    <p:sldLayoutId id="2147484511" r:id="rId2"/>
    <p:sldLayoutId id="2147484512" r:id="rId3"/>
    <p:sldLayoutId id="2147484513" r:id="rId4"/>
    <p:sldLayoutId id="2147484514" r:id="rId5"/>
    <p:sldLayoutId id="2147484515" r:id="rId6"/>
    <p:sldLayoutId id="2147484516" r:id="rId7"/>
    <p:sldLayoutId id="2147484517" r:id="rId8"/>
    <p:sldLayoutId id="2147484518" r:id="rId9"/>
    <p:sldLayoutId id="2147484519" r:id="rId10"/>
    <p:sldLayoutId id="2147484520" r:id="rId11"/>
    <p:sldLayoutId id="2147484521" r:id="rId12"/>
  </p:sldLayoutIdLst>
  <p:hf sldNum="0" hdr="0" ftr="0" dt="0"/>
  <p:txStyles>
    <p:titleStyle>
      <a:lvl1pPr algn="l" defTabSz="685800" rtl="0" eaLnBrk="1" latinLnBrk="0" hangingPunct="1">
        <a:lnSpc>
          <a:spcPct val="90000"/>
        </a:lnSpc>
        <a:spcBef>
          <a:spcPct val="0"/>
        </a:spcBef>
        <a:buNone/>
        <a:defRPr sz="2400" b="0" i="0" kern="1200" cap="all">
          <a:solidFill>
            <a:schemeClr val="tx1"/>
          </a:solidFill>
          <a:effectLst/>
          <a:latin typeface="+mj-lt"/>
          <a:ea typeface="+mj-ea"/>
          <a:cs typeface="+mj-cs"/>
        </a:defRPr>
      </a:lvl1pPr>
    </p:titleStyle>
    <p:bodyStyle>
      <a:lvl1pPr marL="171450" indent="-171450" algn="l" defTabSz="685800" rtl="0" eaLnBrk="1" latinLnBrk="0" hangingPunct="1">
        <a:lnSpc>
          <a:spcPct val="120000"/>
        </a:lnSpc>
        <a:spcBef>
          <a:spcPts val="750"/>
        </a:spcBef>
        <a:buClr>
          <a:schemeClr val="accent1"/>
        </a:buClr>
        <a:buSzPct val="100000"/>
        <a:buFont typeface="Arial" panose="020B0604020202020204" pitchFamily="34" charset="0"/>
        <a:buChar char="•"/>
        <a:defRPr sz="1500" kern="1200">
          <a:solidFill>
            <a:schemeClr val="tx1"/>
          </a:solidFill>
          <a:effectLst/>
          <a:latin typeface="+mn-lt"/>
          <a:ea typeface="+mn-ea"/>
          <a:cs typeface="+mn-cs"/>
        </a:defRPr>
      </a:lvl1pPr>
      <a:lvl2pPr marL="5143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1350" kern="1200" cap="none" baseline="0">
          <a:solidFill>
            <a:schemeClr val="tx1"/>
          </a:solidFill>
          <a:effectLst/>
          <a:latin typeface="+mn-lt"/>
          <a:ea typeface="+mn-ea"/>
          <a:cs typeface="+mn-cs"/>
        </a:defRPr>
      </a:lvl2pPr>
      <a:lvl3pPr marL="8572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3pPr>
      <a:lvl4pPr marL="12001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1050" kern="1200" cap="none" baseline="0">
          <a:solidFill>
            <a:schemeClr val="tx1"/>
          </a:solidFill>
          <a:effectLst/>
          <a:latin typeface="+mn-lt"/>
          <a:ea typeface="+mn-ea"/>
          <a:cs typeface="+mn-cs"/>
        </a:defRPr>
      </a:lvl4pPr>
      <a:lvl5pPr marL="15430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5pPr>
      <a:lvl6pPr marL="18859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66;p13">
            <a:extLst>
              <a:ext uri="{FF2B5EF4-FFF2-40B4-BE49-F238E27FC236}">
                <a16:creationId xmlns:a16="http://schemas.microsoft.com/office/drawing/2014/main" id="{7003DC1D-AD23-ED43-8FEE-D67E8E061204}"/>
              </a:ext>
            </a:extLst>
          </p:cNvPr>
          <p:cNvSpPr txBox="1">
            <a:spLocks/>
          </p:cNvSpPr>
          <p:nvPr/>
        </p:nvSpPr>
        <p:spPr>
          <a:xfrm>
            <a:off x="1003650" y="1626003"/>
            <a:ext cx="7136700" cy="1022400"/>
          </a:xfrm>
          <a:prstGeom prst="rect">
            <a:avLst/>
          </a:prstGeom>
        </p:spPr>
        <p:txBody>
          <a:bodyPr spcFirstLastPara="1" wrap="square" lIns="91425" tIns="91425" rIns="91425" bIns="91425" anchor="b" anchorCtr="0">
            <a:noAutofit/>
          </a:bodyPr>
          <a:lstStyle>
            <a:lvl1pPr algn="l" defTabSz="685800" rtl="0" eaLnBrk="1" latinLnBrk="0" hangingPunct="1">
              <a:lnSpc>
                <a:spcPct val="90000"/>
              </a:lnSpc>
              <a:spcBef>
                <a:spcPct val="0"/>
              </a:spcBef>
              <a:buNone/>
              <a:defRPr sz="2400" b="0" i="0" kern="1200" cap="all">
                <a:solidFill>
                  <a:schemeClr val="tx1"/>
                </a:solidFill>
                <a:effectLst/>
                <a:latin typeface="+mj-lt"/>
                <a:ea typeface="+mj-ea"/>
                <a:cs typeface="+mj-cs"/>
              </a:defRPr>
            </a:lvl1pPr>
          </a:lstStyle>
          <a:p>
            <a:pPr algn="ctr">
              <a:spcBef>
                <a:spcPts val="0"/>
              </a:spcBef>
              <a:buClrTx/>
              <a:buFontTx/>
            </a:pPr>
            <a:r>
              <a:rPr lang="en-US" sz="4800" dirty="0"/>
              <a:t>Utah’s APCD as a Stand-alone Opioid Monitoring Tool</a:t>
            </a:r>
          </a:p>
        </p:txBody>
      </p:sp>
      <p:sp>
        <p:nvSpPr>
          <p:cNvPr id="3" name="Google Shape;67;p13">
            <a:extLst>
              <a:ext uri="{FF2B5EF4-FFF2-40B4-BE49-F238E27FC236}">
                <a16:creationId xmlns:a16="http://schemas.microsoft.com/office/drawing/2014/main" id="{727C4DFE-761F-084D-AE2A-2A4BC836FD5B}"/>
              </a:ext>
            </a:extLst>
          </p:cNvPr>
          <p:cNvSpPr txBox="1">
            <a:spLocks/>
          </p:cNvSpPr>
          <p:nvPr/>
        </p:nvSpPr>
        <p:spPr>
          <a:xfrm>
            <a:off x="1333098" y="2648403"/>
            <a:ext cx="6477804" cy="733216"/>
          </a:xfrm>
          <a:prstGeom prst="rect">
            <a:avLst/>
          </a:prstGeom>
        </p:spPr>
        <p:txBody>
          <a:bodyPr spcFirstLastPara="1" wrap="square" lIns="91425" tIns="91425" rIns="91425" bIns="91425" anchor="t" anchorCtr="0">
            <a:noAutofit/>
          </a:bodyPr>
          <a:lstStyle>
            <a:lvl1pPr marL="171450" indent="-171450" algn="l" defTabSz="685800" rtl="0" eaLnBrk="1" latinLnBrk="0" hangingPunct="1">
              <a:lnSpc>
                <a:spcPct val="120000"/>
              </a:lnSpc>
              <a:spcBef>
                <a:spcPts val="750"/>
              </a:spcBef>
              <a:buClr>
                <a:schemeClr val="accent1"/>
              </a:buClr>
              <a:buSzPct val="100000"/>
              <a:buFont typeface="Arial" panose="020B0604020202020204" pitchFamily="34" charset="0"/>
              <a:buChar char="•"/>
              <a:defRPr sz="1500" kern="1200">
                <a:solidFill>
                  <a:schemeClr val="tx1"/>
                </a:solidFill>
                <a:effectLst/>
                <a:latin typeface="+mn-lt"/>
                <a:ea typeface="+mn-ea"/>
                <a:cs typeface="+mn-cs"/>
              </a:defRPr>
            </a:lvl1pPr>
            <a:lvl2pPr marL="5143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1350" kern="1200" cap="none" baseline="0">
                <a:solidFill>
                  <a:schemeClr val="tx1"/>
                </a:solidFill>
                <a:effectLst/>
                <a:latin typeface="+mn-lt"/>
                <a:ea typeface="+mn-ea"/>
                <a:cs typeface="+mn-cs"/>
              </a:defRPr>
            </a:lvl2pPr>
            <a:lvl3pPr marL="8572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3pPr>
            <a:lvl4pPr marL="12001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1050" kern="1200" cap="none" baseline="0">
                <a:solidFill>
                  <a:schemeClr val="tx1"/>
                </a:solidFill>
                <a:effectLst/>
                <a:latin typeface="+mn-lt"/>
                <a:ea typeface="+mn-ea"/>
                <a:cs typeface="+mn-cs"/>
              </a:defRPr>
            </a:lvl4pPr>
            <a:lvl5pPr marL="15430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5pPr>
            <a:lvl6pPr marL="18859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9pPr>
          </a:lstStyle>
          <a:p>
            <a:pPr marL="0" indent="0" algn="ctr">
              <a:spcBef>
                <a:spcPts val="0"/>
              </a:spcBef>
              <a:buClr>
                <a:schemeClr val="dk1"/>
              </a:buClr>
              <a:buSzPts val="1100"/>
              <a:buFont typeface="Arial"/>
              <a:buNone/>
            </a:pPr>
            <a:r>
              <a:rPr lang="en-US" dirty="0"/>
              <a:t>Office of Health Care Statistics</a:t>
            </a:r>
          </a:p>
          <a:p>
            <a:pPr marL="0" indent="0" algn="ctr">
              <a:spcBef>
                <a:spcPts val="0"/>
              </a:spcBef>
              <a:buFont typeface="Arial" panose="020B0604020202020204" pitchFamily="34" charset="0"/>
              <a:buNone/>
            </a:pPr>
            <a:r>
              <a:rPr lang="en-US" dirty="0"/>
              <a:t>Utah Department of Health</a:t>
            </a:r>
          </a:p>
          <a:p>
            <a:pPr marL="0" indent="0" algn="ctr">
              <a:spcBef>
                <a:spcPts val="0"/>
              </a:spcBef>
              <a:buFont typeface="Arial" panose="020B0604020202020204" pitchFamily="34" charset="0"/>
              <a:buNone/>
            </a:pPr>
            <a:endParaRPr lang="en-US" dirty="0"/>
          </a:p>
        </p:txBody>
      </p:sp>
    </p:spTree>
    <p:extLst>
      <p:ext uri="{BB962C8B-B14F-4D97-AF65-F5344CB8AC3E}">
        <p14:creationId xmlns:p14="http://schemas.microsoft.com/office/powerpoint/2010/main" val="448566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1"/>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a:t>Concurrent Use of Opioids and Benzodiazepines (COB)</a:t>
            </a:r>
            <a:endParaRPr sz="3000"/>
          </a:p>
        </p:txBody>
      </p:sp>
      <p:sp>
        <p:nvSpPr>
          <p:cNvPr id="115" name="Google Shape;115;p21"/>
          <p:cNvSpPr txBox="1">
            <a:spLocks noGrp="1"/>
          </p:cNvSpPr>
          <p:nvPr>
            <p:ph type="body" idx="1"/>
          </p:nvPr>
        </p:nvSpPr>
        <p:spPr>
          <a:xfrm>
            <a:off x="311700" y="1362018"/>
            <a:ext cx="8520600" cy="33027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2000" dirty="0"/>
              <a:t>The percentage of individuals 18 years and older with concurrent use of prescription opioids and benzodiazepines</a:t>
            </a:r>
            <a:endParaRPr sz="2000" dirty="0"/>
          </a:p>
          <a:p>
            <a:pPr marL="457200" lvl="0" indent="-342900" algn="l" rtl="0">
              <a:spcBef>
                <a:spcPts val="0"/>
              </a:spcBef>
              <a:spcAft>
                <a:spcPts val="0"/>
              </a:spcAft>
              <a:buSzPts val="1800"/>
              <a:buChar char="-"/>
            </a:pPr>
            <a:r>
              <a:rPr lang="en" sz="2000" dirty="0"/>
              <a:t>APCD</a:t>
            </a:r>
            <a:endParaRPr sz="2000" dirty="0"/>
          </a:p>
          <a:p>
            <a:pPr marL="914400" lvl="1" indent="-317500" algn="l" rtl="0">
              <a:spcBef>
                <a:spcPts val="0"/>
              </a:spcBef>
              <a:spcAft>
                <a:spcPts val="0"/>
              </a:spcAft>
              <a:buSzPts val="1400"/>
              <a:buChar char="-"/>
            </a:pPr>
            <a:r>
              <a:rPr lang="en" sz="1800" dirty="0"/>
              <a:t>22,682 / 110,889 ≈ 20.5%</a:t>
            </a:r>
            <a:endParaRPr sz="1800" dirty="0"/>
          </a:p>
          <a:p>
            <a:pPr marL="457200" lvl="0" indent="-342900" algn="l" rtl="0">
              <a:spcBef>
                <a:spcPts val="0"/>
              </a:spcBef>
              <a:spcAft>
                <a:spcPts val="0"/>
              </a:spcAft>
              <a:buSzPts val="1800"/>
              <a:buChar char="-"/>
            </a:pPr>
            <a:r>
              <a:rPr lang="en" sz="2000" dirty="0"/>
              <a:t>CSD</a:t>
            </a:r>
            <a:endParaRPr sz="2000" dirty="0"/>
          </a:p>
          <a:p>
            <a:pPr marL="914400" lvl="1" indent="-317500" algn="l" rtl="0">
              <a:spcBef>
                <a:spcPts val="0"/>
              </a:spcBef>
              <a:spcAft>
                <a:spcPts val="0"/>
              </a:spcAft>
              <a:buSzPts val="1400"/>
              <a:buChar char="-"/>
            </a:pPr>
            <a:r>
              <a:rPr lang="en" sz="1800" dirty="0"/>
              <a:t>38,421 / 203,040 ≈ 18.9%</a:t>
            </a:r>
            <a:endParaRPr sz="1800" dirty="0"/>
          </a:p>
          <a:p>
            <a:pPr marL="457200" lvl="0" indent="-342900" algn="l" rtl="0">
              <a:spcBef>
                <a:spcPts val="0"/>
              </a:spcBef>
              <a:spcAft>
                <a:spcPts val="0"/>
              </a:spcAft>
              <a:buSzPts val="1800"/>
              <a:buChar char="-"/>
            </a:pPr>
            <a:r>
              <a:rPr lang="en" sz="2000" dirty="0"/>
              <a:t>Cancer and hospice exclusion omitted</a:t>
            </a:r>
            <a:endParaRP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2"/>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Use of Opioids at High Dosage in Persons Without Cancer (OHD)</a:t>
            </a:r>
            <a:endParaRPr sz="2400"/>
          </a:p>
        </p:txBody>
      </p:sp>
      <p:sp>
        <p:nvSpPr>
          <p:cNvPr id="121" name="Google Shape;121;p22"/>
          <p:cNvSpPr txBox="1">
            <a:spLocks noGrp="1"/>
          </p:cNvSpPr>
          <p:nvPr>
            <p:ph type="body" idx="1"/>
          </p:nvPr>
        </p:nvSpPr>
        <p:spPr>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2000" dirty="0"/>
              <a:t>The proportion of individuals from the denominator receiving prescriptions for opioids with a daily dosage greater than 120 morphine milligram equivalents (MME) for 90 consecutive days or longer</a:t>
            </a:r>
            <a:endParaRPr sz="2000" dirty="0"/>
          </a:p>
          <a:p>
            <a:pPr marL="457200" lvl="0" indent="-342900" algn="l" rtl="0">
              <a:spcBef>
                <a:spcPts val="0"/>
              </a:spcBef>
              <a:spcAft>
                <a:spcPts val="0"/>
              </a:spcAft>
              <a:buSzPts val="1800"/>
              <a:buChar char="-"/>
            </a:pPr>
            <a:r>
              <a:rPr lang="en" sz="2000" dirty="0"/>
              <a:t>APCD</a:t>
            </a:r>
            <a:endParaRPr sz="2000" dirty="0"/>
          </a:p>
          <a:p>
            <a:pPr marL="914400" lvl="1" indent="-317500" algn="l" rtl="0">
              <a:spcBef>
                <a:spcPts val="0"/>
              </a:spcBef>
              <a:spcAft>
                <a:spcPts val="0"/>
              </a:spcAft>
              <a:buSzPts val="1400"/>
              <a:buChar char="-"/>
            </a:pPr>
            <a:r>
              <a:rPr lang="en" sz="1800" dirty="0"/>
              <a:t>5,788 / 105,424 ≈ 5.5%</a:t>
            </a:r>
            <a:endParaRPr sz="1800" dirty="0"/>
          </a:p>
          <a:p>
            <a:pPr marL="457200" lvl="0" indent="-342900" algn="l" rtl="0">
              <a:spcBef>
                <a:spcPts val="0"/>
              </a:spcBef>
              <a:spcAft>
                <a:spcPts val="0"/>
              </a:spcAft>
              <a:buSzPts val="1800"/>
              <a:buChar char="-"/>
            </a:pPr>
            <a:r>
              <a:rPr lang="en" sz="2000" dirty="0"/>
              <a:t>CSD</a:t>
            </a:r>
            <a:endParaRPr sz="2000" dirty="0"/>
          </a:p>
          <a:p>
            <a:pPr marL="914400" lvl="1" indent="-317500" algn="l" rtl="0">
              <a:spcBef>
                <a:spcPts val="0"/>
              </a:spcBef>
              <a:spcAft>
                <a:spcPts val="0"/>
              </a:spcAft>
              <a:buSzPts val="1400"/>
              <a:buChar char="-"/>
            </a:pPr>
            <a:r>
              <a:rPr lang="en" sz="1800" dirty="0"/>
              <a:t>10,304 / 192,763 ≈ 5.3%</a:t>
            </a:r>
            <a:endParaRPr sz="1800" dirty="0"/>
          </a:p>
          <a:p>
            <a:pPr marL="457200" lvl="0" indent="-342900" algn="l" rtl="0">
              <a:spcBef>
                <a:spcPts val="0"/>
              </a:spcBef>
              <a:spcAft>
                <a:spcPts val="0"/>
              </a:spcAft>
              <a:buSzPts val="1800"/>
              <a:buChar char="-"/>
            </a:pPr>
            <a:r>
              <a:rPr lang="en" sz="2000" dirty="0"/>
              <a:t>Cancer and hospice exclusion omitted</a:t>
            </a:r>
            <a:endParaRPr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3"/>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Use of Opioids from Multiple Providers in Persons Without Cancer (OMP)</a:t>
            </a:r>
            <a:endParaRPr sz="2400"/>
          </a:p>
        </p:txBody>
      </p:sp>
      <p:sp>
        <p:nvSpPr>
          <p:cNvPr id="127" name="Google Shape;127;p23"/>
          <p:cNvSpPr txBox="1">
            <a:spLocks noGrp="1"/>
          </p:cNvSpPr>
          <p:nvPr>
            <p:ph type="body" idx="1"/>
          </p:nvPr>
        </p:nvSpPr>
        <p:spPr>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2000" dirty="0"/>
              <a:t>The proportion of individuals from the denominator receiving prescriptions for opioids from four (4) or more prescribers AND four (4) or more pharmacies</a:t>
            </a:r>
            <a:endParaRPr sz="2000" dirty="0"/>
          </a:p>
          <a:p>
            <a:pPr marL="457200" lvl="0" indent="-342900" algn="l" rtl="0">
              <a:spcBef>
                <a:spcPts val="0"/>
              </a:spcBef>
              <a:spcAft>
                <a:spcPts val="0"/>
              </a:spcAft>
              <a:buSzPts val="1800"/>
              <a:buChar char="-"/>
            </a:pPr>
            <a:r>
              <a:rPr lang="en" sz="2000" dirty="0"/>
              <a:t>APCD</a:t>
            </a:r>
            <a:endParaRPr sz="2000" dirty="0"/>
          </a:p>
          <a:p>
            <a:pPr marL="914400" lvl="1" indent="-317500" algn="l" rtl="0">
              <a:spcBef>
                <a:spcPts val="0"/>
              </a:spcBef>
              <a:spcAft>
                <a:spcPts val="0"/>
              </a:spcAft>
              <a:buSzPts val="1400"/>
              <a:buChar char="-"/>
            </a:pPr>
            <a:r>
              <a:rPr lang="en" sz="1800" dirty="0"/>
              <a:t>2,856 / 105,424 ≈ 2.7%</a:t>
            </a:r>
            <a:endParaRPr sz="1800" dirty="0"/>
          </a:p>
          <a:p>
            <a:pPr marL="457200" lvl="0" indent="-342900" algn="l" rtl="0">
              <a:spcBef>
                <a:spcPts val="0"/>
              </a:spcBef>
              <a:spcAft>
                <a:spcPts val="0"/>
              </a:spcAft>
              <a:buSzPts val="1800"/>
              <a:buChar char="-"/>
            </a:pPr>
            <a:r>
              <a:rPr lang="en" sz="2000" dirty="0"/>
              <a:t>CSD</a:t>
            </a:r>
            <a:endParaRPr sz="2000" dirty="0"/>
          </a:p>
          <a:p>
            <a:pPr marL="914400" lvl="1" indent="-317500" algn="l" rtl="0">
              <a:spcBef>
                <a:spcPts val="0"/>
              </a:spcBef>
              <a:spcAft>
                <a:spcPts val="0"/>
              </a:spcAft>
              <a:buSzPts val="1400"/>
              <a:buChar char="-"/>
            </a:pPr>
            <a:r>
              <a:rPr lang="en" sz="1800" dirty="0"/>
              <a:t>4,652 / 192,763 ≈ 2.4%</a:t>
            </a:r>
            <a:endParaRPr sz="1800" dirty="0"/>
          </a:p>
          <a:p>
            <a:pPr marL="457200" lvl="0" indent="-342900" algn="l" rtl="0">
              <a:spcBef>
                <a:spcPts val="0"/>
              </a:spcBef>
              <a:spcAft>
                <a:spcPts val="0"/>
              </a:spcAft>
              <a:buSzPts val="1800"/>
              <a:buChar char="-"/>
            </a:pPr>
            <a:r>
              <a:rPr lang="en" sz="2000" dirty="0"/>
              <a:t>Cancer and hospice exclusion omitted</a:t>
            </a:r>
            <a:endParaRPr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4"/>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dirty="0"/>
              <a:t>Use of Opioids at High Dosage and from Multiple Providers in Persons Without Cancer (OHDMP)</a:t>
            </a:r>
            <a:endParaRPr sz="1800" dirty="0"/>
          </a:p>
        </p:txBody>
      </p:sp>
      <p:sp>
        <p:nvSpPr>
          <p:cNvPr id="133" name="Google Shape;133;p24"/>
          <p:cNvSpPr txBox="1">
            <a:spLocks noGrp="1"/>
          </p:cNvSpPr>
          <p:nvPr>
            <p:ph type="body" idx="1"/>
          </p:nvPr>
        </p:nvSpPr>
        <p:spPr>
          <a:xfrm>
            <a:off x="311700" y="1064307"/>
            <a:ext cx="8520600" cy="33027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1800" dirty="0"/>
              <a:t>The proportion of individuals from the denominator receiving prescriptions for opioids with a daily dosage greater than 120 morphine milligram equivalents (MME) for 90 consecutive days or longer AND who received opioid prescriptions from four (4) or more prescribers AND four (4) or more pharmacies</a:t>
            </a:r>
            <a:endParaRPr sz="1800" dirty="0"/>
          </a:p>
          <a:p>
            <a:pPr marL="457200" lvl="0" indent="-342900" algn="l" rtl="0">
              <a:spcBef>
                <a:spcPts val="0"/>
              </a:spcBef>
              <a:spcAft>
                <a:spcPts val="0"/>
              </a:spcAft>
              <a:buSzPts val="1800"/>
              <a:buChar char="-"/>
            </a:pPr>
            <a:r>
              <a:rPr lang="en" sz="1800" dirty="0"/>
              <a:t>APCD</a:t>
            </a:r>
            <a:endParaRPr sz="1800" dirty="0"/>
          </a:p>
          <a:p>
            <a:pPr marL="914400" lvl="1" indent="-317500" algn="l" rtl="0">
              <a:spcBef>
                <a:spcPts val="0"/>
              </a:spcBef>
              <a:spcAft>
                <a:spcPts val="0"/>
              </a:spcAft>
              <a:buSzPts val="1400"/>
              <a:buChar char="-"/>
            </a:pPr>
            <a:r>
              <a:rPr lang="en" sz="1600" dirty="0"/>
              <a:t>203 / 105,424 ≈ 0.2%</a:t>
            </a:r>
            <a:endParaRPr sz="1600" dirty="0"/>
          </a:p>
          <a:p>
            <a:pPr marL="457200" lvl="0" indent="-342900" algn="l" rtl="0">
              <a:spcBef>
                <a:spcPts val="0"/>
              </a:spcBef>
              <a:spcAft>
                <a:spcPts val="0"/>
              </a:spcAft>
              <a:buSzPts val="1800"/>
              <a:buChar char="-"/>
            </a:pPr>
            <a:r>
              <a:rPr lang="en" sz="1800" dirty="0"/>
              <a:t>CSD</a:t>
            </a:r>
            <a:endParaRPr sz="1800" dirty="0"/>
          </a:p>
          <a:p>
            <a:pPr marL="914400" lvl="1" indent="-317500" algn="l" rtl="0">
              <a:spcBef>
                <a:spcPts val="0"/>
              </a:spcBef>
              <a:spcAft>
                <a:spcPts val="0"/>
              </a:spcAft>
              <a:buSzPts val="1400"/>
              <a:buChar char="-"/>
            </a:pPr>
            <a:r>
              <a:rPr lang="en" sz="1600" dirty="0"/>
              <a:t>382 / 192,763 ≈ 0.2%</a:t>
            </a:r>
            <a:endParaRPr sz="1600" dirty="0"/>
          </a:p>
          <a:p>
            <a:pPr marL="457200" lvl="0" indent="-342900" algn="l" rtl="0">
              <a:spcBef>
                <a:spcPts val="0"/>
              </a:spcBef>
              <a:spcAft>
                <a:spcPts val="0"/>
              </a:spcAft>
              <a:buSzPts val="1800"/>
              <a:buChar char="-"/>
            </a:pPr>
            <a:r>
              <a:rPr lang="en" sz="1800" dirty="0"/>
              <a:t>Cancer and hospice exclusion omitted</a:t>
            </a:r>
            <a:endParaRPr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5"/>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Basic Diagnostics (APCD | CSD)</a:t>
            </a:r>
            <a:endParaRPr/>
          </a:p>
        </p:txBody>
      </p:sp>
      <p:graphicFrame>
        <p:nvGraphicFramePr>
          <p:cNvPr id="139" name="Google Shape;139;p25"/>
          <p:cNvGraphicFramePr/>
          <p:nvPr>
            <p:extLst>
              <p:ext uri="{D42A27DB-BD31-4B8C-83A1-F6EECF244321}">
                <p14:modId xmlns:p14="http://schemas.microsoft.com/office/powerpoint/2010/main" val="1720284609"/>
              </p:ext>
            </p:extLst>
          </p:nvPr>
        </p:nvGraphicFramePr>
        <p:xfrm>
          <a:off x="880709" y="1003568"/>
          <a:ext cx="7382581" cy="3270720"/>
        </p:xfrm>
        <a:graphic>
          <a:graphicData uri="http://schemas.openxmlformats.org/drawingml/2006/table">
            <a:tbl>
              <a:tblPr>
                <a:noFill/>
                <a:tableStyleId>{66705EFD-0EA3-4379-9D13-A521596F242B}</a:tableStyleId>
              </a:tblPr>
              <a:tblGrid>
                <a:gridCol w="1586167">
                  <a:extLst>
                    <a:ext uri="{9D8B030D-6E8A-4147-A177-3AD203B41FA5}">
                      <a16:colId xmlns:a16="http://schemas.microsoft.com/office/drawing/2014/main" val="20000"/>
                    </a:ext>
                  </a:extLst>
                </a:gridCol>
                <a:gridCol w="2137210">
                  <a:extLst>
                    <a:ext uri="{9D8B030D-6E8A-4147-A177-3AD203B41FA5}">
                      <a16:colId xmlns:a16="http://schemas.microsoft.com/office/drawing/2014/main" val="20001"/>
                    </a:ext>
                  </a:extLst>
                </a:gridCol>
                <a:gridCol w="1709248">
                  <a:extLst>
                    <a:ext uri="{9D8B030D-6E8A-4147-A177-3AD203B41FA5}">
                      <a16:colId xmlns:a16="http://schemas.microsoft.com/office/drawing/2014/main" val="20002"/>
                    </a:ext>
                  </a:extLst>
                </a:gridCol>
                <a:gridCol w="1949956">
                  <a:extLst>
                    <a:ext uri="{9D8B030D-6E8A-4147-A177-3AD203B41FA5}">
                      <a16:colId xmlns:a16="http://schemas.microsoft.com/office/drawing/2014/main" val="20003"/>
                    </a:ext>
                  </a:extLst>
                </a:gridCol>
              </a:tblGrid>
              <a:tr h="408840">
                <a:tc>
                  <a:txBody>
                    <a:bodyPr/>
                    <a:lstStyle/>
                    <a:p>
                      <a:pPr marL="0" lvl="0" indent="0" algn="l" rtl="0">
                        <a:spcBef>
                          <a:spcPts val="0"/>
                        </a:spcBef>
                        <a:spcAft>
                          <a:spcPts val="0"/>
                        </a:spcAft>
                        <a:buNone/>
                      </a:pPr>
                      <a:r>
                        <a:rPr lang="en" sz="1800" b="1" dirty="0">
                          <a:latin typeface="+mn-lt"/>
                          <a:ea typeface="Open Sans"/>
                          <a:cs typeface="Open Sans"/>
                          <a:sym typeface="Open Sans"/>
                        </a:rPr>
                        <a:t>Age Group</a:t>
                      </a:r>
                      <a:endParaRPr sz="1800" b="1" dirty="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800" b="1" dirty="0">
                          <a:latin typeface="+mn-lt"/>
                          <a:ea typeface="Open Sans"/>
                          <a:cs typeface="Open Sans"/>
                          <a:sym typeface="Open Sans"/>
                        </a:rPr>
                        <a:t>Female</a:t>
                      </a:r>
                      <a:endParaRPr sz="1800" b="1" dirty="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800" b="1" dirty="0">
                          <a:latin typeface="+mn-lt"/>
                          <a:ea typeface="Open Sans"/>
                          <a:cs typeface="Open Sans"/>
                          <a:sym typeface="Open Sans"/>
                        </a:rPr>
                        <a:t>Male</a:t>
                      </a:r>
                      <a:endParaRPr sz="1800" b="1" dirty="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800" b="1" dirty="0">
                          <a:latin typeface="+mn-lt"/>
                          <a:ea typeface="Open Sans"/>
                          <a:cs typeface="Open Sans"/>
                          <a:sym typeface="Open Sans"/>
                        </a:rPr>
                        <a:t>Unknown</a:t>
                      </a:r>
                      <a:endParaRPr sz="1800" b="1" dirty="0">
                        <a:latin typeface="+mn-lt"/>
                        <a:ea typeface="Open Sans"/>
                        <a:cs typeface="Open Sans"/>
                        <a:sym typeface="Open Sans"/>
                      </a:endParaRPr>
                    </a:p>
                  </a:txBody>
                  <a:tcPr marL="9525" marR="9525" marT="9525" marB="91425" anchor="b"/>
                </a:tc>
                <a:extLst>
                  <a:ext uri="{0D108BD9-81ED-4DB2-BD59-A6C34878D82A}">
                    <a16:rowId xmlns:a16="http://schemas.microsoft.com/office/drawing/2014/main" val="10000"/>
                  </a:ext>
                </a:extLst>
              </a:tr>
              <a:tr h="408840">
                <a:tc>
                  <a:txBody>
                    <a:bodyPr/>
                    <a:lstStyle/>
                    <a:p>
                      <a:pPr marL="0" lvl="0" indent="0" algn="l" rtl="0">
                        <a:spcBef>
                          <a:spcPts val="0"/>
                        </a:spcBef>
                        <a:spcAft>
                          <a:spcPts val="0"/>
                        </a:spcAft>
                        <a:buNone/>
                      </a:pPr>
                      <a:r>
                        <a:rPr lang="en" sz="1800">
                          <a:latin typeface="+mn-lt"/>
                          <a:ea typeface="Open Sans"/>
                          <a:cs typeface="Open Sans"/>
                          <a:sym typeface="Open Sans"/>
                        </a:rPr>
                        <a:t>18-24</a:t>
                      </a:r>
                      <a:endParaRPr sz="180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800">
                          <a:latin typeface="+mn-lt"/>
                          <a:ea typeface="Open Sans"/>
                          <a:cs typeface="Open Sans"/>
                          <a:sym typeface="Open Sans"/>
                        </a:rPr>
                        <a:t>64.9% | 62.1%</a:t>
                      </a:r>
                      <a:endParaRPr sz="180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800">
                          <a:latin typeface="+mn-lt"/>
                          <a:ea typeface="Open Sans"/>
                          <a:cs typeface="Open Sans"/>
                          <a:sym typeface="Open Sans"/>
                        </a:rPr>
                        <a:t>35.1% | 37.6%</a:t>
                      </a:r>
                      <a:endParaRPr sz="180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800">
                          <a:latin typeface="+mn-lt"/>
                          <a:ea typeface="Open Sans"/>
                          <a:cs typeface="Open Sans"/>
                          <a:sym typeface="Open Sans"/>
                        </a:rPr>
                        <a:t>0.0% | 0.3%</a:t>
                      </a:r>
                      <a:endParaRPr sz="1800">
                        <a:latin typeface="+mn-lt"/>
                        <a:ea typeface="Open Sans"/>
                        <a:cs typeface="Open Sans"/>
                        <a:sym typeface="Open Sans"/>
                      </a:endParaRPr>
                    </a:p>
                  </a:txBody>
                  <a:tcPr marL="9525" marR="9525" marT="9525" marB="91425" anchor="b"/>
                </a:tc>
                <a:extLst>
                  <a:ext uri="{0D108BD9-81ED-4DB2-BD59-A6C34878D82A}">
                    <a16:rowId xmlns:a16="http://schemas.microsoft.com/office/drawing/2014/main" val="10001"/>
                  </a:ext>
                </a:extLst>
              </a:tr>
              <a:tr h="408840">
                <a:tc>
                  <a:txBody>
                    <a:bodyPr/>
                    <a:lstStyle/>
                    <a:p>
                      <a:pPr marL="0" lvl="0" indent="0" algn="l" rtl="0">
                        <a:spcBef>
                          <a:spcPts val="0"/>
                        </a:spcBef>
                        <a:spcAft>
                          <a:spcPts val="0"/>
                        </a:spcAft>
                        <a:buNone/>
                      </a:pPr>
                      <a:r>
                        <a:rPr lang="en" sz="1800">
                          <a:latin typeface="+mn-lt"/>
                          <a:ea typeface="Open Sans"/>
                          <a:cs typeface="Open Sans"/>
                          <a:sym typeface="Open Sans"/>
                        </a:rPr>
                        <a:t>25-34</a:t>
                      </a:r>
                      <a:endParaRPr sz="180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800">
                          <a:latin typeface="+mn-lt"/>
                          <a:ea typeface="Open Sans"/>
                          <a:cs typeface="Open Sans"/>
                          <a:sym typeface="Open Sans"/>
                        </a:rPr>
                        <a:t>63.7% | 59.0%</a:t>
                      </a:r>
                      <a:endParaRPr sz="180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800">
                          <a:latin typeface="+mn-lt"/>
                          <a:ea typeface="Open Sans"/>
                          <a:cs typeface="Open Sans"/>
                          <a:sym typeface="Open Sans"/>
                        </a:rPr>
                        <a:t>36.3% | 40.6%</a:t>
                      </a:r>
                      <a:endParaRPr sz="180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800">
                          <a:latin typeface="+mn-lt"/>
                          <a:ea typeface="Open Sans"/>
                          <a:cs typeface="Open Sans"/>
                          <a:sym typeface="Open Sans"/>
                        </a:rPr>
                        <a:t>0.0% | 0.4%</a:t>
                      </a:r>
                      <a:endParaRPr sz="1800">
                        <a:latin typeface="+mn-lt"/>
                        <a:ea typeface="Open Sans"/>
                        <a:cs typeface="Open Sans"/>
                        <a:sym typeface="Open Sans"/>
                      </a:endParaRPr>
                    </a:p>
                  </a:txBody>
                  <a:tcPr marL="9525" marR="9525" marT="9525" marB="91425" anchor="b"/>
                </a:tc>
                <a:extLst>
                  <a:ext uri="{0D108BD9-81ED-4DB2-BD59-A6C34878D82A}">
                    <a16:rowId xmlns:a16="http://schemas.microsoft.com/office/drawing/2014/main" val="10002"/>
                  </a:ext>
                </a:extLst>
              </a:tr>
              <a:tr h="408840">
                <a:tc>
                  <a:txBody>
                    <a:bodyPr/>
                    <a:lstStyle/>
                    <a:p>
                      <a:pPr marL="0" lvl="0" indent="0" algn="l" rtl="0">
                        <a:spcBef>
                          <a:spcPts val="0"/>
                        </a:spcBef>
                        <a:spcAft>
                          <a:spcPts val="0"/>
                        </a:spcAft>
                        <a:buNone/>
                      </a:pPr>
                      <a:r>
                        <a:rPr lang="en" sz="1800">
                          <a:latin typeface="+mn-lt"/>
                          <a:ea typeface="Open Sans"/>
                          <a:cs typeface="Open Sans"/>
                          <a:sym typeface="Open Sans"/>
                        </a:rPr>
                        <a:t>35-44</a:t>
                      </a:r>
                      <a:endParaRPr sz="180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800">
                          <a:latin typeface="+mn-lt"/>
                          <a:ea typeface="Open Sans"/>
                          <a:cs typeface="Open Sans"/>
                          <a:sym typeface="Open Sans"/>
                        </a:rPr>
                        <a:t>59.0% | 56.0%</a:t>
                      </a:r>
                      <a:endParaRPr sz="180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800">
                          <a:latin typeface="+mn-lt"/>
                          <a:ea typeface="Open Sans"/>
                          <a:cs typeface="Open Sans"/>
                          <a:sym typeface="Open Sans"/>
                        </a:rPr>
                        <a:t>41.0% | 43.6%</a:t>
                      </a:r>
                      <a:endParaRPr sz="180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800">
                          <a:latin typeface="+mn-lt"/>
                          <a:ea typeface="Open Sans"/>
                          <a:cs typeface="Open Sans"/>
                          <a:sym typeface="Open Sans"/>
                        </a:rPr>
                        <a:t>0.0% | 0.5%</a:t>
                      </a:r>
                      <a:endParaRPr sz="1800">
                        <a:latin typeface="+mn-lt"/>
                        <a:ea typeface="Open Sans"/>
                        <a:cs typeface="Open Sans"/>
                        <a:sym typeface="Open Sans"/>
                      </a:endParaRPr>
                    </a:p>
                  </a:txBody>
                  <a:tcPr marL="9525" marR="9525" marT="9525" marB="91425" anchor="b"/>
                </a:tc>
                <a:extLst>
                  <a:ext uri="{0D108BD9-81ED-4DB2-BD59-A6C34878D82A}">
                    <a16:rowId xmlns:a16="http://schemas.microsoft.com/office/drawing/2014/main" val="10003"/>
                  </a:ext>
                </a:extLst>
              </a:tr>
              <a:tr h="408840">
                <a:tc>
                  <a:txBody>
                    <a:bodyPr/>
                    <a:lstStyle/>
                    <a:p>
                      <a:pPr marL="0" lvl="0" indent="0" algn="l" rtl="0">
                        <a:spcBef>
                          <a:spcPts val="0"/>
                        </a:spcBef>
                        <a:spcAft>
                          <a:spcPts val="0"/>
                        </a:spcAft>
                        <a:buNone/>
                      </a:pPr>
                      <a:r>
                        <a:rPr lang="en" sz="1800">
                          <a:latin typeface="+mn-lt"/>
                          <a:ea typeface="Open Sans"/>
                          <a:cs typeface="Open Sans"/>
                          <a:sym typeface="Open Sans"/>
                        </a:rPr>
                        <a:t>45-54</a:t>
                      </a:r>
                      <a:endParaRPr sz="180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800">
                          <a:latin typeface="+mn-lt"/>
                          <a:ea typeface="Open Sans"/>
                          <a:cs typeface="Open Sans"/>
                          <a:sym typeface="Open Sans"/>
                        </a:rPr>
                        <a:t>58.5% | 56.2%</a:t>
                      </a:r>
                      <a:endParaRPr sz="180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800">
                          <a:latin typeface="+mn-lt"/>
                          <a:ea typeface="Open Sans"/>
                          <a:cs typeface="Open Sans"/>
                          <a:sym typeface="Open Sans"/>
                        </a:rPr>
                        <a:t>41.4% | 43.3%</a:t>
                      </a:r>
                      <a:endParaRPr sz="180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800">
                          <a:latin typeface="+mn-lt"/>
                          <a:ea typeface="Open Sans"/>
                          <a:cs typeface="Open Sans"/>
                          <a:sym typeface="Open Sans"/>
                        </a:rPr>
                        <a:t>0.0% | 0.5%</a:t>
                      </a:r>
                      <a:endParaRPr sz="1800">
                        <a:latin typeface="+mn-lt"/>
                        <a:ea typeface="Open Sans"/>
                        <a:cs typeface="Open Sans"/>
                        <a:sym typeface="Open Sans"/>
                      </a:endParaRPr>
                    </a:p>
                  </a:txBody>
                  <a:tcPr marL="9525" marR="9525" marT="9525" marB="91425" anchor="b"/>
                </a:tc>
                <a:extLst>
                  <a:ext uri="{0D108BD9-81ED-4DB2-BD59-A6C34878D82A}">
                    <a16:rowId xmlns:a16="http://schemas.microsoft.com/office/drawing/2014/main" val="10004"/>
                  </a:ext>
                </a:extLst>
              </a:tr>
              <a:tr h="408840">
                <a:tc>
                  <a:txBody>
                    <a:bodyPr/>
                    <a:lstStyle/>
                    <a:p>
                      <a:pPr marL="0" lvl="0" indent="0" algn="l" rtl="0">
                        <a:spcBef>
                          <a:spcPts val="0"/>
                        </a:spcBef>
                        <a:spcAft>
                          <a:spcPts val="0"/>
                        </a:spcAft>
                        <a:buNone/>
                      </a:pPr>
                      <a:r>
                        <a:rPr lang="en" sz="1800">
                          <a:latin typeface="+mn-lt"/>
                          <a:ea typeface="Open Sans"/>
                          <a:cs typeface="Open Sans"/>
                          <a:sym typeface="Open Sans"/>
                        </a:rPr>
                        <a:t>55-64</a:t>
                      </a:r>
                      <a:endParaRPr sz="180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800">
                          <a:latin typeface="+mn-lt"/>
                          <a:ea typeface="Open Sans"/>
                          <a:cs typeface="Open Sans"/>
                          <a:sym typeface="Open Sans"/>
                        </a:rPr>
                        <a:t>56.4% | 53.8%</a:t>
                      </a:r>
                      <a:endParaRPr sz="180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800">
                          <a:latin typeface="+mn-lt"/>
                          <a:ea typeface="Open Sans"/>
                          <a:cs typeface="Open Sans"/>
                          <a:sym typeface="Open Sans"/>
                        </a:rPr>
                        <a:t>43.5% | 45.6%</a:t>
                      </a:r>
                      <a:endParaRPr sz="180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800">
                          <a:latin typeface="+mn-lt"/>
                          <a:ea typeface="Open Sans"/>
                          <a:cs typeface="Open Sans"/>
                          <a:sym typeface="Open Sans"/>
                        </a:rPr>
                        <a:t>0.0% | 0.5%</a:t>
                      </a:r>
                      <a:endParaRPr sz="1800">
                        <a:latin typeface="+mn-lt"/>
                        <a:ea typeface="Open Sans"/>
                        <a:cs typeface="Open Sans"/>
                        <a:sym typeface="Open Sans"/>
                      </a:endParaRPr>
                    </a:p>
                  </a:txBody>
                  <a:tcPr marL="9525" marR="9525" marT="9525" marB="91425" anchor="b"/>
                </a:tc>
                <a:extLst>
                  <a:ext uri="{0D108BD9-81ED-4DB2-BD59-A6C34878D82A}">
                    <a16:rowId xmlns:a16="http://schemas.microsoft.com/office/drawing/2014/main" val="10005"/>
                  </a:ext>
                </a:extLst>
              </a:tr>
              <a:tr h="408840">
                <a:tc>
                  <a:txBody>
                    <a:bodyPr/>
                    <a:lstStyle/>
                    <a:p>
                      <a:pPr marL="0" lvl="0" indent="0" algn="l" rtl="0">
                        <a:spcBef>
                          <a:spcPts val="0"/>
                        </a:spcBef>
                        <a:spcAft>
                          <a:spcPts val="0"/>
                        </a:spcAft>
                        <a:buNone/>
                      </a:pPr>
                      <a:r>
                        <a:rPr lang="en" sz="1800">
                          <a:latin typeface="+mn-lt"/>
                          <a:ea typeface="Open Sans"/>
                          <a:cs typeface="Open Sans"/>
                          <a:sym typeface="Open Sans"/>
                        </a:rPr>
                        <a:t>65+</a:t>
                      </a:r>
                      <a:endParaRPr sz="180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800">
                          <a:latin typeface="+mn-lt"/>
                          <a:ea typeface="Open Sans"/>
                          <a:cs typeface="Open Sans"/>
                          <a:sym typeface="Open Sans"/>
                        </a:rPr>
                        <a:t>62.9% | 59.4%</a:t>
                      </a:r>
                      <a:endParaRPr sz="180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800">
                          <a:latin typeface="+mn-lt"/>
                          <a:ea typeface="Open Sans"/>
                          <a:cs typeface="Open Sans"/>
                          <a:sym typeface="Open Sans"/>
                        </a:rPr>
                        <a:t>37.1% | 39.9%</a:t>
                      </a:r>
                      <a:endParaRPr sz="180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800">
                          <a:latin typeface="+mn-lt"/>
                          <a:ea typeface="Open Sans"/>
                          <a:cs typeface="Open Sans"/>
                          <a:sym typeface="Open Sans"/>
                        </a:rPr>
                        <a:t>0.0% | 0.7%</a:t>
                      </a:r>
                      <a:endParaRPr sz="1800">
                        <a:latin typeface="+mn-lt"/>
                        <a:ea typeface="Open Sans"/>
                        <a:cs typeface="Open Sans"/>
                        <a:sym typeface="Open Sans"/>
                      </a:endParaRPr>
                    </a:p>
                  </a:txBody>
                  <a:tcPr marL="9525" marR="9525" marT="9525" marB="91425" anchor="b"/>
                </a:tc>
                <a:extLst>
                  <a:ext uri="{0D108BD9-81ED-4DB2-BD59-A6C34878D82A}">
                    <a16:rowId xmlns:a16="http://schemas.microsoft.com/office/drawing/2014/main" val="10006"/>
                  </a:ext>
                </a:extLst>
              </a:tr>
              <a:tr h="408840">
                <a:tc>
                  <a:txBody>
                    <a:bodyPr/>
                    <a:lstStyle/>
                    <a:p>
                      <a:pPr marL="0" lvl="0" indent="0" algn="l" rtl="0">
                        <a:spcBef>
                          <a:spcPts val="0"/>
                        </a:spcBef>
                        <a:spcAft>
                          <a:spcPts val="0"/>
                        </a:spcAft>
                        <a:buNone/>
                      </a:pPr>
                      <a:r>
                        <a:rPr lang="en" sz="1800" dirty="0">
                          <a:latin typeface="+mn-lt"/>
                          <a:ea typeface="Open Sans"/>
                          <a:cs typeface="Open Sans"/>
                          <a:sym typeface="Open Sans"/>
                        </a:rPr>
                        <a:t>Total</a:t>
                      </a:r>
                      <a:endParaRPr sz="1800" dirty="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800">
                          <a:latin typeface="+mn-lt"/>
                          <a:ea typeface="Open Sans"/>
                          <a:cs typeface="Open Sans"/>
                          <a:sym typeface="Open Sans"/>
                        </a:rPr>
                        <a:t>60.1% | 57.1%</a:t>
                      </a:r>
                      <a:endParaRPr sz="180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800">
                          <a:latin typeface="+mn-lt"/>
                          <a:ea typeface="Open Sans"/>
                          <a:cs typeface="Open Sans"/>
                          <a:sym typeface="Open Sans"/>
                        </a:rPr>
                        <a:t>39.9% | 42.4%</a:t>
                      </a:r>
                      <a:endParaRPr sz="180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800" dirty="0">
                          <a:latin typeface="+mn-lt"/>
                          <a:ea typeface="Open Sans"/>
                          <a:cs typeface="Open Sans"/>
                          <a:sym typeface="Open Sans"/>
                        </a:rPr>
                        <a:t>0.0% | 0.5%</a:t>
                      </a:r>
                      <a:endParaRPr sz="1800" dirty="0">
                        <a:latin typeface="+mn-lt"/>
                        <a:ea typeface="Open Sans"/>
                        <a:cs typeface="Open Sans"/>
                        <a:sym typeface="Open Sans"/>
                      </a:endParaRPr>
                    </a:p>
                  </a:txBody>
                  <a:tcPr marL="9525" marR="9525" marT="9525" marB="91425" anchor="b"/>
                </a:tc>
                <a:extLst>
                  <a:ext uri="{0D108BD9-81ED-4DB2-BD59-A6C34878D82A}">
                    <a16:rowId xmlns:a16="http://schemas.microsoft.com/office/drawing/2014/main" val="10007"/>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6"/>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Basic Diagnostics (APCD | CSD)</a:t>
            </a:r>
            <a:endParaRPr/>
          </a:p>
        </p:txBody>
      </p:sp>
      <p:graphicFrame>
        <p:nvGraphicFramePr>
          <p:cNvPr id="145" name="Google Shape;145;p26"/>
          <p:cNvGraphicFramePr/>
          <p:nvPr>
            <p:extLst>
              <p:ext uri="{D42A27DB-BD31-4B8C-83A1-F6EECF244321}">
                <p14:modId xmlns:p14="http://schemas.microsoft.com/office/powerpoint/2010/main" val="905532232"/>
              </p:ext>
            </p:extLst>
          </p:nvPr>
        </p:nvGraphicFramePr>
        <p:xfrm>
          <a:off x="311700" y="974724"/>
          <a:ext cx="8520600" cy="3392610"/>
        </p:xfrm>
        <a:graphic>
          <a:graphicData uri="http://schemas.openxmlformats.org/drawingml/2006/table">
            <a:tbl>
              <a:tblPr>
                <a:noFill/>
                <a:tableStyleId>{66705EFD-0EA3-4379-9D13-A521596F242B}</a:tableStyleId>
              </a:tblPr>
              <a:tblGrid>
                <a:gridCol w="788435">
                  <a:extLst>
                    <a:ext uri="{9D8B030D-6E8A-4147-A177-3AD203B41FA5}">
                      <a16:colId xmlns:a16="http://schemas.microsoft.com/office/drawing/2014/main" val="20000"/>
                    </a:ext>
                  </a:extLst>
                </a:gridCol>
                <a:gridCol w="579809">
                  <a:extLst>
                    <a:ext uri="{9D8B030D-6E8A-4147-A177-3AD203B41FA5}">
                      <a16:colId xmlns:a16="http://schemas.microsoft.com/office/drawing/2014/main" val="20001"/>
                    </a:ext>
                  </a:extLst>
                </a:gridCol>
                <a:gridCol w="1739043">
                  <a:extLst>
                    <a:ext uri="{9D8B030D-6E8A-4147-A177-3AD203B41FA5}">
                      <a16:colId xmlns:a16="http://schemas.microsoft.com/office/drawing/2014/main" val="20002"/>
                    </a:ext>
                  </a:extLst>
                </a:gridCol>
                <a:gridCol w="1564675">
                  <a:extLst>
                    <a:ext uri="{9D8B030D-6E8A-4147-A177-3AD203B41FA5}">
                      <a16:colId xmlns:a16="http://schemas.microsoft.com/office/drawing/2014/main" val="20003"/>
                    </a:ext>
                  </a:extLst>
                </a:gridCol>
                <a:gridCol w="2023194">
                  <a:extLst>
                    <a:ext uri="{9D8B030D-6E8A-4147-A177-3AD203B41FA5}">
                      <a16:colId xmlns:a16="http://schemas.microsoft.com/office/drawing/2014/main" val="20004"/>
                    </a:ext>
                  </a:extLst>
                </a:gridCol>
                <a:gridCol w="1825444">
                  <a:extLst>
                    <a:ext uri="{9D8B030D-6E8A-4147-A177-3AD203B41FA5}">
                      <a16:colId xmlns:a16="http://schemas.microsoft.com/office/drawing/2014/main" val="20005"/>
                    </a:ext>
                  </a:extLst>
                </a:gridCol>
              </a:tblGrid>
              <a:tr h="257356">
                <a:tc>
                  <a:txBody>
                    <a:bodyPr/>
                    <a:lstStyle/>
                    <a:p>
                      <a:pPr marL="0" lvl="0" indent="0" algn="l" rtl="0">
                        <a:spcBef>
                          <a:spcPts val="0"/>
                        </a:spcBef>
                        <a:spcAft>
                          <a:spcPts val="0"/>
                        </a:spcAft>
                        <a:buNone/>
                      </a:pPr>
                      <a:r>
                        <a:rPr lang="en" sz="1050" b="1">
                          <a:latin typeface="+mn-lt"/>
                          <a:ea typeface="Open Sans"/>
                          <a:cs typeface="Open Sans"/>
                          <a:sym typeface="Open Sans"/>
                        </a:rPr>
                        <a:t>Age Group</a:t>
                      </a:r>
                      <a:endParaRPr sz="1050" b="1">
                        <a:latin typeface="+mn-lt"/>
                        <a:ea typeface="Open Sans"/>
                        <a:cs typeface="Open Sans"/>
                        <a:sym typeface="Open Sans"/>
                      </a:endParaRPr>
                    </a:p>
                  </a:txBody>
                  <a:tcPr marL="9525" marR="9525" marT="9525" marB="91425" anchor="b"/>
                </a:tc>
                <a:tc>
                  <a:txBody>
                    <a:bodyPr/>
                    <a:lstStyle/>
                    <a:p>
                      <a:pPr marL="0" lvl="0" indent="0" algn="l" rtl="0">
                        <a:spcBef>
                          <a:spcPts val="0"/>
                        </a:spcBef>
                        <a:spcAft>
                          <a:spcPts val="0"/>
                        </a:spcAft>
                        <a:buNone/>
                      </a:pPr>
                      <a:r>
                        <a:rPr lang="en" sz="1050" b="1">
                          <a:latin typeface="+mn-lt"/>
                          <a:ea typeface="Open Sans"/>
                          <a:cs typeface="Open Sans"/>
                          <a:sym typeface="Open Sans"/>
                        </a:rPr>
                        <a:t>Gender</a:t>
                      </a:r>
                      <a:endParaRPr sz="1050" b="1">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b="1">
                          <a:latin typeface="+mn-lt"/>
                          <a:ea typeface="Open Sans"/>
                          <a:cs typeface="Open Sans"/>
                          <a:sym typeface="Open Sans"/>
                        </a:rPr>
                        <a:t>Average Total Days Supply</a:t>
                      </a:r>
                      <a:endParaRPr sz="1050" b="1">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b="1" dirty="0">
                          <a:latin typeface="+mn-lt"/>
                          <a:ea typeface="Open Sans"/>
                          <a:cs typeface="Open Sans"/>
                          <a:sym typeface="Open Sans"/>
                        </a:rPr>
                        <a:t>Max Total Days Supply</a:t>
                      </a:r>
                      <a:endParaRPr sz="1050" b="1" dirty="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b="1" dirty="0">
                          <a:latin typeface="+mn-lt"/>
                          <a:ea typeface="Open Sans"/>
                          <a:cs typeface="Open Sans"/>
                          <a:sym typeface="Open Sans"/>
                        </a:rPr>
                        <a:t>Average Unique Days of Service</a:t>
                      </a:r>
                      <a:endParaRPr sz="1050" b="1" dirty="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b="1" dirty="0">
                          <a:latin typeface="+mn-lt"/>
                          <a:ea typeface="Open Sans"/>
                          <a:cs typeface="Open Sans"/>
                          <a:sym typeface="Open Sans"/>
                        </a:rPr>
                        <a:t>Max Unique Days of Service</a:t>
                      </a:r>
                      <a:endParaRPr sz="1050" b="1" dirty="0">
                        <a:latin typeface="+mn-lt"/>
                        <a:ea typeface="Open Sans"/>
                        <a:cs typeface="Open Sans"/>
                        <a:sym typeface="Open Sans"/>
                      </a:endParaRPr>
                    </a:p>
                  </a:txBody>
                  <a:tcPr marL="9525" marR="9525" marT="9525" marB="91425" anchor="b"/>
                </a:tc>
                <a:extLst>
                  <a:ext uri="{0D108BD9-81ED-4DB2-BD59-A6C34878D82A}">
                    <a16:rowId xmlns:a16="http://schemas.microsoft.com/office/drawing/2014/main" val="10000"/>
                  </a:ext>
                </a:extLst>
              </a:tr>
              <a:tr h="257356">
                <a:tc>
                  <a:txBody>
                    <a:bodyPr/>
                    <a:lstStyle/>
                    <a:p>
                      <a:pPr marL="0" lvl="0" indent="0" algn="l" rtl="0">
                        <a:spcBef>
                          <a:spcPts val="0"/>
                        </a:spcBef>
                        <a:spcAft>
                          <a:spcPts val="0"/>
                        </a:spcAft>
                        <a:buNone/>
                      </a:pPr>
                      <a:r>
                        <a:rPr lang="en" sz="1050">
                          <a:latin typeface="+mn-lt"/>
                          <a:ea typeface="Open Sans"/>
                          <a:cs typeface="Open Sans"/>
                          <a:sym typeface="Open Sans"/>
                        </a:rPr>
                        <a:t>18-24</a:t>
                      </a:r>
                      <a:endParaRPr sz="1050">
                        <a:latin typeface="+mn-lt"/>
                        <a:ea typeface="Open Sans"/>
                        <a:cs typeface="Open Sans"/>
                        <a:sym typeface="Open Sans"/>
                      </a:endParaRPr>
                    </a:p>
                  </a:txBody>
                  <a:tcPr marL="9525" marR="9525" marT="9525" marB="91425" anchor="b"/>
                </a:tc>
                <a:tc>
                  <a:txBody>
                    <a:bodyPr/>
                    <a:lstStyle/>
                    <a:p>
                      <a:pPr marL="0" lvl="0" indent="0" algn="l" rtl="0">
                        <a:spcBef>
                          <a:spcPts val="0"/>
                        </a:spcBef>
                        <a:spcAft>
                          <a:spcPts val="0"/>
                        </a:spcAft>
                        <a:buNone/>
                      </a:pPr>
                      <a:r>
                        <a:rPr lang="en" sz="1050" dirty="0">
                          <a:latin typeface="+mn-lt"/>
                          <a:ea typeface="Open Sans"/>
                          <a:cs typeface="Open Sans"/>
                          <a:sym typeface="Open Sans"/>
                        </a:rPr>
                        <a:t>Female</a:t>
                      </a:r>
                      <a:endParaRPr sz="1050" dirty="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75.8 | 76.6</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1527 | 1412</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6 | 6</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72 | 73</a:t>
                      </a:r>
                      <a:endParaRPr sz="1050">
                        <a:latin typeface="+mn-lt"/>
                        <a:ea typeface="Open Sans"/>
                        <a:cs typeface="Open Sans"/>
                        <a:sym typeface="Open Sans"/>
                      </a:endParaRPr>
                    </a:p>
                  </a:txBody>
                  <a:tcPr marL="9525" marR="9525" marT="9525" marB="91425" anchor="b"/>
                </a:tc>
                <a:extLst>
                  <a:ext uri="{0D108BD9-81ED-4DB2-BD59-A6C34878D82A}">
                    <a16:rowId xmlns:a16="http://schemas.microsoft.com/office/drawing/2014/main" val="10001"/>
                  </a:ext>
                </a:extLst>
              </a:tr>
              <a:tr h="257356">
                <a:tc>
                  <a:txBody>
                    <a:bodyPr/>
                    <a:lstStyle/>
                    <a:p>
                      <a:pPr marL="0" lvl="0" indent="0" algn="l" rtl="0">
                        <a:spcBef>
                          <a:spcPts val="0"/>
                        </a:spcBef>
                        <a:spcAft>
                          <a:spcPts val="0"/>
                        </a:spcAft>
                        <a:buNone/>
                      </a:pPr>
                      <a:r>
                        <a:rPr lang="en" sz="1050">
                          <a:latin typeface="+mn-lt"/>
                          <a:ea typeface="Open Sans"/>
                          <a:cs typeface="Open Sans"/>
                          <a:sym typeface="Open Sans"/>
                        </a:rPr>
                        <a:t>18-24</a:t>
                      </a:r>
                      <a:endParaRPr sz="1050">
                        <a:latin typeface="+mn-lt"/>
                        <a:ea typeface="Open Sans"/>
                        <a:cs typeface="Open Sans"/>
                        <a:sym typeface="Open Sans"/>
                      </a:endParaRPr>
                    </a:p>
                  </a:txBody>
                  <a:tcPr marL="9525" marR="9525" marT="9525" marB="91425" anchor="b"/>
                </a:tc>
                <a:tc>
                  <a:txBody>
                    <a:bodyPr/>
                    <a:lstStyle/>
                    <a:p>
                      <a:pPr marL="0" lvl="0" indent="0" algn="l" rtl="0">
                        <a:spcBef>
                          <a:spcPts val="0"/>
                        </a:spcBef>
                        <a:spcAft>
                          <a:spcPts val="0"/>
                        </a:spcAft>
                        <a:buNone/>
                      </a:pPr>
                      <a:r>
                        <a:rPr lang="en" sz="1050" dirty="0">
                          <a:latin typeface="+mn-lt"/>
                          <a:ea typeface="Open Sans"/>
                          <a:cs typeface="Open Sans"/>
                          <a:sym typeface="Open Sans"/>
                        </a:rPr>
                        <a:t>Male</a:t>
                      </a:r>
                      <a:endParaRPr sz="1050" dirty="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77.9 | 77.0</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834 | 803</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5 | 5</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26 | 47</a:t>
                      </a:r>
                      <a:endParaRPr sz="1050">
                        <a:latin typeface="+mn-lt"/>
                        <a:ea typeface="Open Sans"/>
                        <a:cs typeface="Open Sans"/>
                        <a:sym typeface="Open Sans"/>
                      </a:endParaRPr>
                    </a:p>
                  </a:txBody>
                  <a:tcPr marL="9525" marR="9525" marT="9525" marB="91425" anchor="b"/>
                </a:tc>
                <a:extLst>
                  <a:ext uri="{0D108BD9-81ED-4DB2-BD59-A6C34878D82A}">
                    <a16:rowId xmlns:a16="http://schemas.microsoft.com/office/drawing/2014/main" val="10002"/>
                  </a:ext>
                </a:extLst>
              </a:tr>
              <a:tr h="257356">
                <a:tc>
                  <a:txBody>
                    <a:bodyPr/>
                    <a:lstStyle/>
                    <a:p>
                      <a:pPr marL="0" lvl="0" indent="0" algn="l" rtl="0">
                        <a:spcBef>
                          <a:spcPts val="0"/>
                        </a:spcBef>
                        <a:spcAft>
                          <a:spcPts val="0"/>
                        </a:spcAft>
                        <a:buNone/>
                      </a:pPr>
                      <a:r>
                        <a:rPr lang="en" sz="1050">
                          <a:latin typeface="+mn-lt"/>
                          <a:ea typeface="Open Sans"/>
                          <a:cs typeface="Open Sans"/>
                          <a:sym typeface="Open Sans"/>
                        </a:rPr>
                        <a:t>25-34</a:t>
                      </a:r>
                      <a:endParaRPr sz="1050">
                        <a:latin typeface="+mn-lt"/>
                        <a:ea typeface="Open Sans"/>
                        <a:cs typeface="Open Sans"/>
                        <a:sym typeface="Open Sans"/>
                      </a:endParaRPr>
                    </a:p>
                  </a:txBody>
                  <a:tcPr marL="9525" marR="9525" marT="9525" marB="91425" anchor="b"/>
                </a:tc>
                <a:tc>
                  <a:txBody>
                    <a:bodyPr/>
                    <a:lstStyle/>
                    <a:p>
                      <a:pPr marL="0" lvl="0" indent="0" algn="l" rtl="0">
                        <a:spcBef>
                          <a:spcPts val="0"/>
                        </a:spcBef>
                        <a:spcAft>
                          <a:spcPts val="0"/>
                        </a:spcAft>
                        <a:buNone/>
                      </a:pPr>
                      <a:r>
                        <a:rPr lang="en" sz="1050" dirty="0">
                          <a:latin typeface="+mn-lt"/>
                          <a:ea typeface="Open Sans"/>
                          <a:cs typeface="Open Sans"/>
                          <a:sym typeface="Open Sans"/>
                        </a:rPr>
                        <a:t>Female</a:t>
                      </a:r>
                      <a:endParaRPr sz="1050" dirty="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128.6 | 126.8</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1298 | 1272</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7 | 7</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81 | 85</a:t>
                      </a:r>
                      <a:endParaRPr sz="1050">
                        <a:latin typeface="+mn-lt"/>
                        <a:ea typeface="Open Sans"/>
                        <a:cs typeface="Open Sans"/>
                        <a:sym typeface="Open Sans"/>
                      </a:endParaRPr>
                    </a:p>
                  </a:txBody>
                  <a:tcPr marL="9525" marR="9525" marT="9525" marB="91425" anchor="b"/>
                </a:tc>
                <a:extLst>
                  <a:ext uri="{0D108BD9-81ED-4DB2-BD59-A6C34878D82A}">
                    <a16:rowId xmlns:a16="http://schemas.microsoft.com/office/drawing/2014/main" val="10003"/>
                  </a:ext>
                </a:extLst>
              </a:tr>
              <a:tr h="257356">
                <a:tc>
                  <a:txBody>
                    <a:bodyPr/>
                    <a:lstStyle/>
                    <a:p>
                      <a:pPr marL="0" lvl="0" indent="0" algn="l" rtl="0">
                        <a:spcBef>
                          <a:spcPts val="0"/>
                        </a:spcBef>
                        <a:spcAft>
                          <a:spcPts val="0"/>
                        </a:spcAft>
                        <a:buNone/>
                      </a:pPr>
                      <a:r>
                        <a:rPr lang="en" sz="1050">
                          <a:latin typeface="+mn-lt"/>
                          <a:ea typeface="Open Sans"/>
                          <a:cs typeface="Open Sans"/>
                          <a:sym typeface="Open Sans"/>
                        </a:rPr>
                        <a:t>25-34</a:t>
                      </a:r>
                      <a:endParaRPr sz="1050">
                        <a:latin typeface="+mn-lt"/>
                        <a:ea typeface="Open Sans"/>
                        <a:cs typeface="Open Sans"/>
                        <a:sym typeface="Open Sans"/>
                      </a:endParaRPr>
                    </a:p>
                  </a:txBody>
                  <a:tcPr marL="9525" marR="9525" marT="9525" marB="91425" anchor="b"/>
                </a:tc>
                <a:tc>
                  <a:txBody>
                    <a:bodyPr/>
                    <a:lstStyle/>
                    <a:p>
                      <a:pPr marL="0" lvl="0" indent="0" algn="l" rtl="0">
                        <a:spcBef>
                          <a:spcPts val="0"/>
                        </a:spcBef>
                        <a:spcAft>
                          <a:spcPts val="0"/>
                        </a:spcAft>
                        <a:buNone/>
                      </a:pPr>
                      <a:r>
                        <a:rPr lang="en" sz="1050" dirty="0">
                          <a:latin typeface="+mn-lt"/>
                          <a:ea typeface="Open Sans"/>
                          <a:cs typeface="Open Sans"/>
                          <a:sym typeface="Open Sans"/>
                        </a:rPr>
                        <a:t>Male</a:t>
                      </a:r>
                      <a:endParaRPr sz="1050" dirty="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137.0 | 136.7</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1095 | 1256</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7 | 7</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61 | 61</a:t>
                      </a:r>
                      <a:endParaRPr sz="1050">
                        <a:latin typeface="+mn-lt"/>
                        <a:ea typeface="Open Sans"/>
                        <a:cs typeface="Open Sans"/>
                        <a:sym typeface="Open Sans"/>
                      </a:endParaRPr>
                    </a:p>
                  </a:txBody>
                  <a:tcPr marL="9525" marR="9525" marT="9525" marB="91425" anchor="b"/>
                </a:tc>
                <a:extLst>
                  <a:ext uri="{0D108BD9-81ED-4DB2-BD59-A6C34878D82A}">
                    <a16:rowId xmlns:a16="http://schemas.microsoft.com/office/drawing/2014/main" val="10004"/>
                  </a:ext>
                </a:extLst>
              </a:tr>
              <a:tr h="257356">
                <a:tc>
                  <a:txBody>
                    <a:bodyPr/>
                    <a:lstStyle/>
                    <a:p>
                      <a:pPr marL="0" lvl="0" indent="0" algn="l" rtl="0">
                        <a:spcBef>
                          <a:spcPts val="0"/>
                        </a:spcBef>
                        <a:spcAft>
                          <a:spcPts val="0"/>
                        </a:spcAft>
                        <a:buNone/>
                      </a:pPr>
                      <a:r>
                        <a:rPr lang="en" sz="1050">
                          <a:latin typeface="+mn-lt"/>
                          <a:ea typeface="Open Sans"/>
                          <a:cs typeface="Open Sans"/>
                          <a:sym typeface="Open Sans"/>
                        </a:rPr>
                        <a:t>35-44</a:t>
                      </a:r>
                      <a:endParaRPr sz="1050">
                        <a:latin typeface="+mn-lt"/>
                        <a:ea typeface="Open Sans"/>
                        <a:cs typeface="Open Sans"/>
                        <a:sym typeface="Open Sans"/>
                      </a:endParaRPr>
                    </a:p>
                  </a:txBody>
                  <a:tcPr marL="9525" marR="9525" marT="9525" marB="91425" anchor="b"/>
                </a:tc>
                <a:tc>
                  <a:txBody>
                    <a:bodyPr/>
                    <a:lstStyle/>
                    <a:p>
                      <a:pPr marL="0" lvl="0" indent="0" algn="l" rtl="0">
                        <a:spcBef>
                          <a:spcPts val="0"/>
                        </a:spcBef>
                        <a:spcAft>
                          <a:spcPts val="0"/>
                        </a:spcAft>
                        <a:buNone/>
                      </a:pPr>
                      <a:r>
                        <a:rPr lang="en" sz="1050" dirty="0">
                          <a:latin typeface="+mn-lt"/>
                          <a:ea typeface="Open Sans"/>
                          <a:cs typeface="Open Sans"/>
                          <a:sym typeface="Open Sans"/>
                        </a:rPr>
                        <a:t>Female</a:t>
                      </a:r>
                      <a:endParaRPr sz="1050" dirty="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164.6 | 162.1</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1065 | 1532</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8 | 8</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72 | 93</a:t>
                      </a:r>
                      <a:endParaRPr sz="1050">
                        <a:latin typeface="+mn-lt"/>
                        <a:ea typeface="Open Sans"/>
                        <a:cs typeface="Open Sans"/>
                        <a:sym typeface="Open Sans"/>
                      </a:endParaRPr>
                    </a:p>
                  </a:txBody>
                  <a:tcPr marL="9525" marR="9525" marT="9525" marB="91425" anchor="b"/>
                </a:tc>
                <a:extLst>
                  <a:ext uri="{0D108BD9-81ED-4DB2-BD59-A6C34878D82A}">
                    <a16:rowId xmlns:a16="http://schemas.microsoft.com/office/drawing/2014/main" val="10005"/>
                  </a:ext>
                </a:extLst>
              </a:tr>
              <a:tr h="257356">
                <a:tc>
                  <a:txBody>
                    <a:bodyPr/>
                    <a:lstStyle/>
                    <a:p>
                      <a:pPr marL="0" lvl="0" indent="0" algn="l" rtl="0">
                        <a:spcBef>
                          <a:spcPts val="0"/>
                        </a:spcBef>
                        <a:spcAft>
                          <a:spcPts val="0"/>
                        </a:spcAft>
                        <a:buNone/>
                      </a:pPr>
                      <a:r>
                        <a:rPr lang="en" sz="1050">
                          <a:latin typeface="+mn-lt"/>
                          <a:ea typeface="Open Sans"/>
                          <a:cs typeface="Open Sans"/>
                          <a:sym typeface="Open Sans"/>
                        </a:rPr>
                        <a:t>35-44</a:t>
                      </a:r>
                      <a:endParaRPr sz="1050">
                        <a:latin typeface="+mn-lt"/>
                        <a:ea typeface="Open Sans"/>
                        <a:cs typeface="Open Sans"/>
                        <a:sym typeface="Open Sans"/>
                      </a:endParaRPr>
                    </a:p>
                  </a:txBody>
                  <a:tcPr marL="9525" marR="9525" marT="9525" marB="91425" anchor="b"/>
                </a:tc>
                <a:tc>
                  <a:txBody>
                    <a:bodyPr/>
                    <a:lstStyle/>
                    <a:p>
                      <a:pPr marL="0" lvl="0" indent="0" algn="l" rtl="0">
                        <a:spcBef>
                          <a:spcPts val="0"/>
                        </a:spcBef>
                        <a:spcAft>
                          <a:spcPts val="0"/>
                        </a:spcAft>
                        <a:buNone/>
                      </a:pPr>
                      <a:r>
                        <a:rPr lang="en" sz="1050" dirty="0">
                          <a:latin typeface="+mn-lt"/>
                          <a:ea typeface="Open Sans"/>
                          <a:cs typeface="Open Sans"/>
                          <a:sym typeface="Open Sans"/>
                        </a:rPr>
                        <a:t>Male</a:t>
                      </a:r>
                      <a:endParaRPr sz="1050" dirty="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170.3 | 167.3</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1118 | 1069</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8 | 8</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64 | 77</a:t>
                      </a:r>
                      <a:endParaRPr sz="1050">
                        <a:latin typeface="+mn-lt"/>
                        <a:ea typeface="Open Sans"/>
                        <a:cs typeface="Open Sans"/>
                        <a:sym typeface="Open Sans"/>
                      </a:endParaRPr>
                    </a:p>
                  </a:txBody>
                  <a:tcPr marL="9525" marR="9525" marT="9525" marB="91425" anchor="b"/>
                </a:tc>
                <a:extLst>
                  <a:ext uri="{0D108BD9-81ED-4DB2-BD59-A6C34878D82A}">
                    <a16:rowId xmlns:a16="http://schemas.microsoft.com/office/drawing/2014/main" val="10006"/>
                  </a:ext>
                </a:extLst>
              </a:tr>
              <a:tr h="257356">
                <a:tc>
                  <a:txBody>
                    <a:bodyPr/>
                    <a:lstStyle/>
                    <a:p>
                      <a:pPr marL="0" lvl="0" indent="0" algn="l" rtl="0">
                        <a:spcBef>
                          <a:spcPts val="0"/>
                        </a:spcBef>
                        <a:spcAft>
                          <a:spcPts val="0"/>
                        </a:spcAft>
                        <a:buNone/>
                      </a:pPr>
                      <a:r>
                        <a:rPr lang="en" sz="1050">
                          <a:latin typeface="+mn-lt"/>
                          <a:ea typeface="Open Sans"/>
                          <a:cs typeface="Open Sans"/>
                          <a:sym typeface="Open Sans"/>
                        </a:rPr>
                        <a:t>45-54</a:t>
                      </a:r>
                      <a:endParaRPr sz="1050">
                        <a:latin typeface="+mn-lt"/>
                        <a:ea typeface="Open Sans"/>
                        <a:cs typeface="Open Sans"/>
                        <a:sym typeface="Open Sans"/>
                      </a:endParaRPr>
                    </a:p>
                  </a:txBody>
                  <a:tcPr marL="9525" marR="9525" marT="9525" marB="91425" anchor="b"/>
                </a:tc>
                <a:tc>
                  <a:txBody>
                    <a:bodyPr/>
                    <a:lstStyle/>
                    <a:p>
                      <a:pPr marL="0" lvl="0" indent="0" algn="l" rtl="0">
                        <a:spcBef>
                          <a:spcPts val="0"/>
                        </a:spcBef>
                        <a:spcAft>
                          <a:spcPts val="0"/>
                        </a:spcAft>
                        <a:buNone/>
                      </a:pPr>
                      <a:r>
                        <a:rPr lang="en" sz="1050" dirty="0">
                          <a:latin typeface="+mn-lt"/>
                          <a:ea typeface="Open Sans"/>
                          <a:cs typeface="Open Sans"/>
                          <a:sym typeface="Open Sans"/>
                        </a:rPr>
                        <a:t>Female</a:t>
                      </a:r>
                      <a:endParaRPr sz="1050" dirty="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180.9 | 174.9</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1074 | 1109</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8 | 8</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65 | 67</a:t>
                      </a:r>
                      <a:endParaRPr sz="1050">
                        <a:latin typeface="+mn-lt"/>
                        <a:ea typeface="Open Sans"/>
                        <a:cs typeface="Open Sans"/>
                        <a:sym typeface="Open Sans"/>
                      </a:endParaRPr>
                    </a:p>
                  </a:txBody>
                  <a:tcPr marL="9525" marR="9525" marT="9525" marB="91425" anchor="b"/>
                </a:tc>
                <a:extLst>
                  <a:ext uri="{0D108BD9-81ED-4DB2-BD59-A6C34878D82A}">
                    <a16:rowId xmlns:a16="http://schemas.microsoft.com/office/drawing/2014/main" val="10007"/>
                  </a:ext>
                </a:extLst>
              </a:tr>
              <a:tr h="221926">
                <a:tc>
                  <a:txBody>
                    <a:bodyPr/>
                    <a:lstStyle/>
                    <a:p>
                      <a:pPr marL="0" lvl="0" indent="0" algn="l" rtl="0">
                        <a:spcBef>
                          <a:spcPts val="0"/>
                        </a:spcBef>
                        <a:spcAft>
                          <a:spcPts val="0"/>
                        </a:spcAft>
                        <a:buNone/>
                      </a:pPr>
                      <a:r>
                        <a:rPr lang="en" sz="1050" dirty="0">
                          <a:latin typeface="+mn-lt"/>
                          <a:ea typeface="Open Sans"/>
                          <a:cs typeface="Open Sans"/>
                          <a:sym typeface="Open Sans"/>
                        </a:rPr>
                        <a:t>45-54</a:t>
                      </a:r>
                      <a:endParaRPr sz="1050" dirty="0">
                        <a:latin typeface="+mn-lt"/>
                        <a:ea typeface="Open Sans"/>
                        <a:cs typeface="Open Sans"/>
                        <a:sym typeface="Open Sans"/>
                      </a:endParaRPr>
                    </a:p>
                  </a:txBody>
                  <a:tcPr marL="9525" marR="9525" marT="9525" marB="91425" anchor="b"/>
                </a:tc>
                <a:tc>
                  <a:txBody>
                    <a:bodyPr/>
                    <a:lstStyle/>
                    <a:p>
                      <a:pPr marL="0" lvl="0" indent="0" algn="l" rtl="0">
                        <a:spcBef>
                          <a:spcPts val="0"/>
                        </a:spcBef>
                        <a:spcAft>
                          <a:spcPts val="0"/>
                        </a:spcAft>
                        <a:buNone/>
                      </a:pPr>
                      <a:r>
                        <a:rPr lang="en" sz="1050" dirty="0">
                          <a:latin typeface="+mn-lt"/>
                          <a:ea typeface="Open Sans"/>
                          <a:cs typeface="Open Sans"/>
                          <a:sym typeface="Open Sans"/>
                        </a:rPr>
                        <a:t>Male</a:t>
                      </a:r>
                      <a:endParaRPr sz="1050" dirty="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dirty="0">
                          <a:latin typeface="+mn-lt"/>
                          <a:ea typeface="Open Sans"/>
                          <a:cs typeface="Open Sans"/>
                          <a:sym typeface="Open Sans"/>
                        </a:rPr>
                        <a:t>178.6 | 176.3</a:t>
                      </a:r>
                      <a:endParaRPr sz="1050" dirty="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dirty="0">
                          <a:latin typeface="+mn-lt"/>
                          <a:ea typeface="Open Sans"/>
                          <a:cs typeface="Open Sans"/>
                          <a:sym typeface="Open Sans"/>
                        </a:rPr>
                        <a:t>1467 | 3114</a:t>
                      </a:r>
                      <a:endParaRPr sz="1050" dirty="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8 | 8</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142 | 354</a:t>
                      </a:r>
                      <a:endParaRPr sz="1050">
                        <a:latin typeface="+mn-lt"/>
                        <a:ea typeface="Open Sans"/>
                        <a:cs typeface="Open Sans"/>
                        <a:sym typeface="Open Sans"/>
                      </a:endParaRPr>
                    </a:p>
                  </a:txBody>
                  <a:tcPr marL="9525" marR="9525" marT="9525" marB="91425" anchor="b"/>
                </a:tc>
                <a:extLst>
                  <a:ext uri="{0D108BD9-81ED-4DB2-BD59-A6C34878D82A}">
                    <a16:rowId xmlns:a16="http://schemas.microsoft.com/office/drawing/2014/main" val="10008"/>
                  </a:ext>
                </a:extLst>
              </a:tr>
              <a:tr h="257356">
                <a:tc>
                  <a:txBody>
                    <a:bodyPr/>
                    <a:lstStyle/>
                    <a:p>
                      <a:pPr marL="0" lvl="0" indent="0" algn="l" rtl="0">
                        <a:spcBef>
                          <a:spcPts val="0"/>
                        </a:spcBef>
                        <a:spcAft>
                          <a:spcPts val="0"/>
                        </a:spcAft>
                        <a:buNone/>
                      </a:pPr>
                      <a:r>
                        <a:rPr lang="en" sz="1050">
                          <a:latin typeface="+mn-lt"/>
                          <a:ea typeface="Open Sans"/>
                          <a:cs typeface="Open Sans"/>
                          <a:sym typeface="Open Sans"/>
                        </a:rPr>
                        <a:t>55-64</a:t>
                      </a:r>
                      <a:endParaRPr sz="1050">
                        <a:latin typeface="+mn-lt"/>
                        <a:ea typeface="Open Sans"/>
                        <a:cs typeface="Open Sans"/>
                        <a:sym typeface="Open Sans"/>
                      </a:endParaRPr>
                    </a:p>
                  </a:txBody>
                  <a:tcPr marL="9525" marR="9525" marT="9525" marB="91425" anchor="b"/>
                </a:tc>
                <a:tc>
                  <a:txBody>
                    <a:bodyPr/>
                    <a:lstStyle/>
                    <a:p>
                      <a:pPr marL="0" lvl="0" indent="0" algn="l" rtl="0">
                        <a:spcBef>
                          <a:spcPts val="0"/>
                        </a:spcBef>
                        <a:spcAft>
                          <a:spcPts val="0"/>
                        </a:spcAft>
                        <a:buNone/>
                      </a:pPr>
                      <a:r>
                        <a:rPr lang="en" sz="1050" dirty="0">
                          <a:latin typeface="+mn-lt"/>
                          <a:ea typeface="Open Sans"/>
                          <a:cs typeface="Open Sans"/>
                          <a:sym typeface="Open Sans"/>
                        </a:rPr>
                        <a:t>Female</a:t>
                      </a:r>
                      <a:endParaRPr sz="1050" dirty="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182.9 | 173.9</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1213 | 1345</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8 | 8</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59 | 70</a:t>
                      </a:r>
                      <a:endParaRPr sz="1050">
                        <a:latin typeface="+mn-lt"/>
                        <a:ea typeface="Open Sans"/>
                        <a:cs typeface="Open Sans"/>
                        <a:sym typeface="Open Sans"/>
                      </a:endParaRPr>
                    </a:p>
                  </a:txBody>
                  <a:tcPr marL="9525" marR="9525" marT="9525" marB="91425" anchor="b"/>
                </a:tc>
                <a:extLst>
                  <a:ext uri="{0D108BD9-81ED-4DB2-BD59-A6C34878D82A}">
                    <a16:rowId xmlns:a16="http://schemas.microsoft.com/office/drawing/2014/main" val="10009"/>
                  </a:ext>
                </a:extLst>
              </a:tr>
              <a:tr h="257356">
                <a:tc>
                  <a:txBody>
                    <a:bodyPr/>
                    <a:lstStyle/>
                    <a:p>
                      <a:pPr marL="0" lvl="0" indent="0" algn="l" rtl="0">
                        <a:spcBef>
                          <a:spcPts val="0"/>
                        </a:spcBef>
                        <a:spcAft>
                          <a:spcPts val="0"/>
                        </a:spcAft>
                        <a:buNone/>
                      </a:pPr>
                      <a:r>
                        <a:rPr lang="en" sz="1050">
                          <a:latin typeface="+mn-lt"/>
                          <a:ea typeface="Open Sans"/>
                          <a:cs typeface="Open Sans"/>
                          <a:sym typeface="Open Sans"/>
                        </a:rPr>
                        <a:t>55-64</a:t>
                      </a:r>
                      <a:endParaRPr sz="1050">
                        <a:latin typeface="+mn-lt"/>
                        <a:ea typeface="Open Sans"/>
                        <a:cs typeface="Open Sans"/>
                        <a:sym typeface="Open Sans"/>
                      </a:endParaRPr>
                    </a:p>
                  </a:txBody>
                  <a:tcPr marL="9525" marR="9525" marT="9525" marB="91425" anchor="b"/>
                </a:tc>
                <a:tc>
                  <a:txBody>
                    <a:bodyPr/>
                    <a:lstStyle/>
                    <a:p>
                      <a:pPr marL="0" lvl="0" indent="0" algn="l" rtl="0">
                        <a:spcBef>
                          <a:spcPts val="0"/>
                        </a:spcBef>
                        <a:spcAft>
                          <a:spcPts val="0"/>
                        </a:spcAft>
                        <a:buNone/>
                      </a:pPr>
                      <a:r>
                        <a:rPr lang="en" sz="1050" dirty="0">
                          <a:latin typeface="+mn-lt"/>
                          <a:ea typeface="Open Sans"/>
                          <a:cs typeface="Open Sans"/>
                          <a:sym typeface="Open Sans"/>
                        </a:rPr>
                        <a:t>Male</a:t>
                      </a:r>
                      <a:endParaRPr sz="1050" dirty="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181.7 | 177.9</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1367 | 1578</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8 | 8</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59 | 67</a:t>
                      </a:r>
                      <a:endParaRPr sz="1050">
                        <a:latin typeface="+mn-lt"/>
                        <a:ea typeface="Open Sans"/>
                        <a:cs typeface="Open Sans"/>
                        <a:sym typeface="Open Sans"/>
                      </a:endParaRPr>
                    </a:p>
                  </a:txBody>
                  <a:tcPr marL="9525" marR="9525" marT="9525" marB="91425" anchor="b"/>
                </a:tc>
                <a:extLst>
                  <a:ext uri="{0D108BD9-81ED-4DB2-BD59-A6C34878D82A}">
                    <a16:rowId xmlns:a16="http://schemas.microsoft.com/office/drawing/2014/main" val="10010"/>
                  </a:ext>
                </a:extLst>
              </a:tr>
              <a:tr h="257356">
                <a:tc>
                  <a:txBody>
                    <a:bodyPr/>
                    <a:lstStyle/>
                    <a:p>
                      <a:pPr marL="0" lvl="0" indent="0" algn="l" rtl="0">
                        <a:spcBef>
                          <a:spcPts val="0"/>
                        </a:spcBef>
                        <a:spcAft>
                          <a:spcPts val="0"/>
                        </a:spcAft>
                        <a:buNone/>
                      </a:pPr>
                      <a:r>
                        <a:rPr lang="en" sz="1050">
                          <a:latin typeface="+mn-lt"/>
                          <a:ea typeface="Open Sans"/>
                          <a:cs typeface="Open Sans"/>
                          <a:sym typeface="Open Sans"/>
                        </a:rPr>
                        <a:t>65+</a:t>
                      </a:r>
                      <a:endParaRPr sz="1050">
                        <a:latin typeface="+mn-lt"/>
                        <a:ea typeface="Open Sans"/>
                        <a:cs typeface="Open Sans"/>
                        <a:sym typeface="Open Sans"/>
                      </a:endParaRPr>
                    </a:p>
                  </a:txBody>
                  <a:tcPr marL="9525" marR="9525" marT="9525" marB="91425" anchor="b"/>
                </a:tc>
                <a:tc>
                  <a:txBody>
                    <a:bodyPr/>
                    <a:lstStyle/>
                    <a:p>
                      <a:pPr marL="0" lvl="0" indent="0" algn="l" rtl="0">
                        <a:spcBef>
                          <a:spcPts val="0"/>
                        </a:spcBef>
                        <a:spcAft>
                          <a:spcPts val="0"/>
                        </a:spcAft>
                        <a:buNone/>
                      </a:pPr>
                      <a:r>
                        <a:rPr lang="en" sz="1050" dirty="0">
                          <a:latin typeface="+mn-lt"/>
                          <a:ea typeface="Open Sans"/>
                          <a:cs typeface="Open Sans"/>
                          <a:sym typeface="Open Sans"/>
                        </a:rPr>
                        <a:t>Female</a:t>
                      </a:r>
                      <a:endParaRPr sz="1050" dirty="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164.2 | 147.1</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1039 | 1019</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7 | 6</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66 | 72</a:t>
                      </a:r>
                      <a:endParaRPr sz="1050">
                        <a:latin typeface="+mn-lt"/>
                        <a:ea typeface="Open Sans"/>
                        <a:cs typeface="Open Sans"/>
                        <a:sym typeface="Open Sans"/>
                      </a:endParaRPr>
                    </a:p>
                  </a:txBody>
                  <a:tcPr marL="9525" marR="9525" marT="9525" marB="91425" anchor="b"/>
                </a:tc>
                <a:extLst>
                  <a:ext uri="{0D108BD9-81ED-4DB2-BD59-A6C34878D82A}">
                    <a16:rowId xmlns:a16="http://schemas.microsoft.com/office/drawing/2014/main" val="10011"/>
                  </a:ext>
                </a:extLst>
              </a:tr>
              <a:tr h="257356">
                <a:tc>
                  <a:txBody>
                    <a:bodyPr/>
                    <a:lstStyle/>
                    <a:p>
                      <a:pPr marL="0" lvl="0" indent="0" algn="l" rtl="0">
                        <a:spcBef>
                          <a:spcPts val="0"/>
                        </a:spcBef>
                        <a:spcAft>
                          <a:spcPts val="0"/>
                        </a:spcAft>
                        <a:buNone/>
                      </a:pPr>
                      <a:r>
                        <a:rPr lang="en" sz="1050">
                          <a:latin typeface="+mn-lt"/>
                          <a:ea typeface="Open Sans"/>
                          <a:cs typeface="Open Sans"/>
                          <a:sym typeface="Open Sans"/>
                        </a:rPr>
                        <a:t>65+</a:t>
                      </a:r>
                      <a:endParaRPr sz="1050">
                        <a:latin typeface="+mn-lt"/>
                        <a:ea typeface="Open Sans"/>
                        <a:cs typeface="Open Sans"/>
                        <a:sym typeface="Open Sans"/>
                      </a:endParaRPr>
                    </a:p>
                  </a:txBody>
                  <a:tcPr marL="9525" marR="9525" marT="9525" marB="91425" anchor="b"/>
                </a:tc>
                <a:tc>
                  <a:txBody>
                    <a:bodyPr/>
                    <a:lstStyle/>
                    <a:p>
                      <a:pPr marL="0" lvl="0" indent="0" algn="l" rtl="0">
                        <a:spcBef>
                          <a:spcPts val="0"/>
                        </a:spcBef>
                        <a:spcAft>
                          <a:spcPts val="0"/>
                        </a:spcAft>
                        <a:buNone/>
                      </a:pPr>
                      <a:r>
                        <a:rPr lang="en" sz="1050" dirty="0">
                          <a:latin typeface="+mn-lt"/>
                          <a:ea typeface="Open Sans"/>
                          <a:cs typeface="Open Sans"/>
                          <a:sym typeface="Open Sans"/>
                        </a:rPr>
                        <a:t>Male</a:t>
                      </a:r>
                      <a:endParaRPr sz="1050" dirty="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159.9 | 151.2</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1332 | 1384</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a:latin typeface="+mn-lt"/>
                          <a:ea typeface="Open Sans"/>
                          <a:cs typeface="Open Sans"/>
                          <a:sym typeface="Open Sans"/>
                        </a:rPr>
                        <a:t>7 | 6</a:t>
                      </a:r>
                      <a:endParaRPr sz="1050">
                        <a:latin typeface="+mn-lt"/>
                        <a:ea typeface="Open Sans"/>
                        <a:cs typeface="Open Sans"/>
                        <a:sym typeface="Open Sans"/>
                      </a:endParaRPr>
                    </a:p>
                  </a:txBody>
                  <a:tcPr marL="9525" marR="9525" marT="9525" marB="91425" anchor="b"/>
                </a:tc>
                <a:tc>
                  <a:txBody>
                    <a:bodyPr/>
                    <a:lstStyle/>
                    <a:p>
                      <a:pPr marL="0" lvl="0" indent="0" algn="ctr" rtl="0">
                        <a:spcBef>
                          <a:spcPts val="0"/>
                        </a:spcBef>
                        <a:spcAft>
                          <a:spcPts val="0"/>
                        </a:spcAft>
                        <a:buNone/>
                      </a:pPr>
                      <a:r>
                        <a:rPr lang="en" sz="1050" dirty="0">
                          <a:latin typeface="+mn-lt"/>
                          <a:ea typeface="Open Sans"/>
                          <a:cs typeface="Open Sans"/>
                          <a:sym typeface="Open Sans"/>
                        </a:rPr>
                        <a:t>70 | 73</a:t>
                      </a:r>
                      <a:endParaRPr sz="1050" dirty="0">
                        <a:latin typeface="+mn-lt"/>
                        <a:ea typeface="Open Sans"/>
                        <a:cs typeface="Open Sans"/>
                        <a:sym typeface="Open Sans"/>
                      </a:endParaRPr>
                    </a:p>
                  </a:txBody>
                  <a:tcPr marL="9525" marR="9525" marT="9525" marB="91425" anchor="b"/>
                </a:tc>
                <a:extLst>
                  <a:ext uri="{0D108BD9-81ED-4DB2-BD59-A6C34878D82A}">
                    <a16:rowId xmlns:a16="http://schemas.microsoft.com/office/drawing/2014/main" val="10012"/>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7"/>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Basic Diagnostics (APCD | CSD)</a:t>
            </a:r>
            <a:endParaRPr/>
          </a:p>
        </p:txBody>
      </p:sp>
      <p:graphicFrame>
        <p:nvGraphicFramePr>
          <p:cNvPr id="4" name="Chart 3">
            <a:extLst>
              <a:ext uri="{FF2B5EF4-FFF2-40B4-BE49-F238E27FC236}">
                <a16:creationId xmlns:a16="http://schemas.microsoft.com/office/drawing/2014/main" id="{B3B72952-B560-4648-A9EC-4D8C4FA193F8}"/>
              </a:ext>
            </a:extLst>
          </p:cNvPr>
          <p:cNvGraphicFramePr>
            <a:graphicFrameLocks/>
          </p:cNvGraphicFramePr>
          <p:nvPr>
            <p:extLst>
              <p:ext uri="{D42A27DB-BD31-4B8C-83A1-F6EECF244321}">
                <p14:modId xmlns:p14="http://schemas.microsoft.com/office/powerpoint/2010/main" val="437008156"/>
              </p:ext>
            </p:extLst>
          </p:nvPr>
        </p:nvGraphicFramePr>
        <p:xfrm>
          <a:off x="1851723" y="1152425"/>
          <a:ext cx="5440554" cy="326857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54DCB-6ACF-1149-B7B6-D79DC13B3D94}"/>
              </a:ext>
            </a:extLst>
          </p:cNvPr>
          <p:cNvSpPr>
            <a:spLocks noGrp="1"/>
          </p:cNvSpPr>
          <p:nvPr>
            <p:ph type="title"/>
          </p:nvPr>
        </p:nvSpPr>
        <p:spPr/>
        <p:txBody>
          <a:bodyPr/>
          <a:lstStyle/>
          <a:p>
            <a:r>
              <a:rPr lang="en-US" dirty="0"/>
              <a:t>Results by Age Groups (</a:t>
            </a:r>
            <a:r>
              <a:rPr lang="en-US" dirty="0" err="1"/>
              <a:t>ApCD</a:t>
            </a:r>
            <a:r>
              <a:rPr lang="en-US" dirty="0"/>
              <a:t> | CSD)</a:t>
            </a:r>
          </a:p>
        </p:txBody>
      </p:sp>
      <p:graphicFrame>
        <p:nvGraphicFramePr>
          <p:cNvPr id="5" name="Table 4">
            <a:extLst>
              <a:ext uri="{FF2B5EF4-FFF2-40B4-BE49-F238E27FC236}">
                <a16:creationId xmlns:a16="http://schemas.microsoft.com/office/drawing/2014/main" id="{6EC65B19-0930-264E-AE6A-C9F8C1429342}"/>
              </a:ext>
            </a:extLst>
          </p:cNvPr>
          <p:cNvGraphicFramePr>
            <a:graphicFrameLocks noGrp="1"/>
          </p:cNvGraphicFramePr>
          <p:nvPr>
            <p:extLst>
              <p:ext uri="{D42A27DB-BD31-4B8C-83A1-F6EECF244321}">
                <p14:modId xmlns:p14="http://schemas.microsoft.com/office/powerpoint/2010/main" val="3529023140"/>
              </p:ext>
            </p:extLst>
          </p:nvPr>
        </p:nvGraphicFramePr>
        <p:xfrm>
          <a:off x="1081422" y="1210051"/>
          <a:ext cx="6981155" cy="3121864"/>
        </p:xfrm>
        <a:graphic>
          <a:graphicData uri="http://schemas.openxmlformats.org/drawingml/2006/table">
            <a:tbl>
              <a:tblPr/>
              <a:tblGrid>
                <a:gridCol w="1829183">
                  <a:extLst>
                    <a:ext uri="{9D8B030D-6E8A-4147-A177-3AD203B41FA5}">
                      <a16:colId xmlns:a16="http://schemas.microsoft.com/office/drawing/2014/main" val="1894275632"/>
                    </a:ext>
                  </a:extLst>
                </a:gridCol>
                <a:gridCol w="858662">
                  <a:extLst>
                    <a:ext uri="{9D8B030D-6E8A-4147-A177-3AD203B41FA5}">
                      <a16:colId xmlns:a16="http://schemas.microsoft.com/office/drawing/2014/main" val="1618035285"/>
                    </a:ext>
                  </a:extLst>
                </a:gridCol>
                <a:gridCol w="858662">
                  <a:extLst>
                    <a:ext uri="{9D8B030D-6E8A-4147-A177-3AD203B41FA5}">
                      <a16:colId xmlns:a16="http://schemas.microsoft.com/office/drawing/2014/main" val="1505971227"/>
                    </a:ext>
                  </a:extLst>
                </a:gridCol>
                <a:gridCol w="858662">
                  <a:extLst>
                    <a:ext uri="{9D8B030D-6E8A-4147-A177-3AD203B41FA5}">
                      <a16:colId xmlns:a16="http://schemas.microsoft.com/office/drawing/2014/main" val="251184144"/>
                    </a:ext>
                  </a:extLst>
                </a:gridCol>
                <a:gridCol w="858662">
                  <a:extLst>
                    <a:ext uri="{9D8B030D-6E8A-4147-A177-3AD203B41FA5}">
                      <a16:colId xmlns:a16="http://schemas.microsoft.com/office/drawing/2014/main" val="3852120851"/>
                    </a:ext>
                  </a:extLst>
                </a:gridCol>
                <a:gridCol w="858662">
                  <a:extLst>
                    <a:ext uri="{9D8B030D-6E8A-4147-A177-3AD203B41FA5}">
                      <a16:colId xmlns:a16="http://schemas.microsoft.com/office/drawing/2014/main" val="499792030"/>
                    </a:ext>
                  </a:extLst>
                </a:gridCol>
                <a:gridCol w="858662">
                  <a:extLst>
                    <a:ext uri="{9D8B030D-6E8A-4147-A177-3AD203B41FA5}">
                      <a16:colId xmlns:a16="http://schemas.microsoft.com/office/drawing/2014/main" val="1522648559"/>
                    </a:ext>
                  </a:extLst>
                </a:gridCol>
              </a:tblGrid>
              <a:tr h="333968">
                <a:tc>
                  <a:txBody>
                    <a:bodyPr/>
                    <a:lstStyle/>
                    <a:p>
                      <a:pPr algn="l" fontAlgn="b"/>
                      <a:endParaRPr lang="en-US" sz="1100" b="0" i="0" u="none" strike="noStrike">
                        <a:solidFill>
                          <a:srgbClr val="000000"/>
                        </a:solidFill>
                        <a:effectLst/>
                        <a:latin typeface="Calibri" panose="020F0502020204030204" pitchFamily="34" charset="0"/>
                      </a:endParaRPr>
                    </a:p>
                  </a:txBody>
                  <a:tcPr marL="9032" marR="9032" marT="9032" marB="0" anchor="b">
                    <a:lnL>
                      <a:noFill/>
                    </a:lnL>
                    <a:lnR w="3175" cap="flat" cmpd="sng" algn="ctr">
                      <a:solidFill>
                        <a:schemeClr val="tx1"/>
                      </a:solidFill>
                      <a:prstDash val="solid"/>
                      <a:round/>
                      <a:headEnd type="none" w="med" len="med"/>
                      <a:tailEnd type="none" w="med" len="med"/>
                    </a:lnR>
                    <a:lnT>
                      <a:noFill/>
                    </a:lnT>
                    <a:lnB w="3175" cap="flat" cmpd="sng" algn="ctr">
                      <a:solidFill>
                        <a:schemeClr val="tx1"/>
                      </a:solidFill>
                      <a:prstDash val="solid"/>
                      <a:round/>
                      <a:headEnd type="none" w="med" len="med"/>
                      <a:tailEnd type="none" w="med" len="med"/>
                    </a:lnB>
                  </a:tcPr>
                </a:tc>
                <a:tc gridSpan="2">
                  <a:txBody>
                    <a:bodyPr/>
                    <a:lstStyle/>
                    <a:p>
                      <a:pPr algn="ctr" rtl="0" fontAlgn="ctr"/>
                      <a:r>
                        <a:rPr lang="en-US" sz="1700" b="1" i="0" u="none" strike="noStrike" dirty="0">
                          <a:solidFill>
                            <a:srgbClr val="000000"/>
                          </a:solidFill>
                          <a:effectLst/>
                          <a:latin typeface="Gill Sans MT" panose="020B0502020104020203" pitchFamily="34" charset="77"/>
                        </a:rPr>
                        <a:t>COB</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rtl="0" fontAlgn="ctr"/>
                      <a:r>
                        <a:rPr lang="en-US" sz="1700" b="1" i="0" u="none" strike="noStrike" dirty="0">
                          <a:solidFill>
                            <a:srgbClr val="000000"/>
                          </a:solidFill>
                          <a:effectLst/>
                          <a:latin typeface="Gill Sans MT" panose="020B0502020104020203" pitchFamily="34" charset="77"/>
                        </a:rPr>
                        <a:t>OHD</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rtl="0" fontAlgn="ctr"/>
                      <a:r>
                        <a:rPr lang="en-US" sz="1700" b="1" i="0" u="none" strike="noStrike" dirty="0">
                          <a:solidFill>
                            <a:srgbClr val="000000"/>
                          </a:solidFill>
                          <a:effectLst/>
                          <a:latin typeface="Gill Sans MT" panose="020B0502020104020203" pitchFamily="34" charset="77"/>
                        </a:rPr>
                        <a:t>OMP</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1245655414"/>
                  </a:ext>
                </a:extLst>
              </a:tr>
              <a:tr h="348487">
                <a:tc>
                  <a:txBody>
                    <a:bodyPr/>
                    <a:lstStyle/>
                    <a:p>
                      <a:pPr algn="l" rtl="0" fontAlgn="ctr"/>
                      <a:r>
                        <a:rPr lang="en-US" sz="1700" b="1" i="0" u="none" strike="noStrike" dirty="0">
                          <a:solidFill>
                            <a:srgbClr val="000000"/>
                          </a:solidFill>
                          <a:effectLst/>
                          <a:latin typeface="Gill Sans MT" panose="020B0502020104020203" pitchFamily="34" charset="77"/>
                        </a:rPr>
                        <a:t>Age Group</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1" i="0" u="none" strike="noStrike">
                          <a:solidFill>
                            <a:srgbClr val="000000"/>
                          </a:solidFill>
                          <a:effectLst/>
                          <a:latin typeface="Gill Sans MT" panose="020B0502020104020203" pitchFamily="34" charset="77"/>
                        </a:rPr>
                        <a:t>APCD</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1" i="0" u="none" strike="noStrike">
                          <a:solidFill>
                            <a:srgbClr val="000000"/>
                          </a:solidFill>
                          <a:effectLst/>
                          <a:latin typeface="Gill Sans MT" panose="020B0502020104020203" pitchFamily="34" charset="77"/>
                        </a:rPr>
                        <a:t>CSD</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1" i="0" u="none" strike="noStrike">
                          <a:solidFill>
                            <a:srgbClr val="000000"/>
                          </a:solidFill>
                          <a:effectLst/>
                          <a:latin typeface="Gill Sans MT" panose="020B0502020104020203" pitchFamily="34" charset="77"/>
                        </a:rPr>
                        <a:t>APCD</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1" i="0" u="none" strike="noStrike">
                          <a:solidFill>
                            <a:srgbClr val="000000"/>
                          </a:solidFill>
                          <a:effectLst/>
                          <a:latin typeface="Gill Sans MT" panose="020B0502020104020203" pitchFamily="34" charset="77"/>
                        </a:rPr>
                        <a:t>CSD</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1" i="0" u="none" strike="noStrike" dirty="0">
                          <a:solidFill>
                            <a:srgbClr val="000000"/>
                          </a:solidFill>
                          <a:effectLst/>
                          <a:latin typeface="Gill Sans MT" panose="020B0502020104020203" pitchFamily="34" charset="77"/>
                        </a:rPr>
                        <a:t>APCD</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1" i="0" u="none" strike="noStrike">
                          <a:solidFill>
                            <a:srgbClr val="000000"/>
                          </a:solidFill>
                          <a:effectLst/>
                          <a:latin typeface="Gill Sans MT" panose="020B0502020104020203" pitchFamily="34" charset="77"/>
                        </a:rPr>
                        <a:t>CSD</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27231275"/>
                  </a:ext>
                </a:extLst>
              </a:tr>
              <a:tr h="348487">
                <a:tc>
                  <a:txBody>
                    <a:bodyPr/>
                    <a:lstStyle/>
                    <a:p>
                      <a:pPr algn="l" rtl="0" fontAlgn="ctr"/>
                      <a:r>
                        <a:rPr lang="en-US" sz="1700" b="0" i="0" u="none" strike="noStrike">
                          <a:solidFill>
                            <a:srgbClr val="000000"/>
                          </a:solidFill>
                          <a:effectLst/>
                          <a:latin typeface="Gill Sans MT" panose="020B0502020104020203" pitchFamily="34" charset="77"/>
                        </a:rPr>
                        <a:t>18-24</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7.7%</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8.0%</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dirty="0">
                          <a:solidFill>
                            <a:srgbClr val="000000"/>
                          </a:solidFill>
                          <a:effectLst/>
                          <a:latin typeface="Gill Sans MT" panose="020B0502020104020203" pitchFamily="34" charset="77"/>
                        </a:rPr>
                        <a:t>1.1%</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1.3%</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6.7%</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4.9%</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9543952"/>
                  </a:ext>
                </a:extLst>
              </a:tr>
              <a:tr h="348487">
                <a:tc>
                  <a:txBody>
                    <a:bodyPr/>
                    <a:lstStyle/>
                    <a:p>
                      <a:pPr algn="l" rtl="0" fontAlgn="ctr"/>
                      <a:r>
                        <a:rPr lang="en-US" sz="1700" b="0" i="0" u="none" strike="noStrike">
                          <a:solidFill>
                            <a:srgbClr val="000000"/>
                          </a:solidFill>
                          <a:effectLst/>
                          <a:latin typeface="Gill Sans MT" panose="020B0502020104020203" pitchFamily="34" charset="77"/>
                        </a:rPr>
                        <a:t>25-34</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16.9%</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15.8%</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4.2%</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4.5%</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6.7%</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5.9%</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96744164"/>
                  </a:ext>
                </a:extLst>
              </a:tr>
              <a:tr h="348487">
                <a:tc>
                  <a:txBody>
                    <a:bodyPr/>
                    <a:lstStyle/>
                    <a:p>
                      <a:pPr algn="l" rtl="0" fontAlgn="ctr"/>
                      <a:r>
                        <a:rPr lang="en-US" sz="1700" b="0" i="0" u="none" strike="noStrike">
                          <a:solidFill>
                            <a:srgbClr val="000000"/>
                          </a:solidFill>
                          <a:effectLst/>
                          <a:latin typeface="Gill Sans MT" panose="020B0502020104020203" pitchFamily="34" charset="77"/>
                        </a:rPr>
                        <a:t>35-44</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21.9%</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20.5%</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6.9%</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7.1%</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4.6%</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4.2%</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81467992"/>
                  </a:ext>
                </a:extLst>
              </a:tr>
              <a:tr h="348487">
                <a:tc>
                  <a:txBody>
                    <a:bodyPr/>
                    <a:lstStyle/>
                    <a:p>
                      <a:pPr algn="l" rtl="0" fontAlgn="ctr"/>
                      <a:r>
                        <a:rPr lang="en-US" sz="1700" b="0" i="0" u="none" strike="noStrike">
                          <a:solidFill>
                            <a:srgbClr val="000000"/>
                          </a:solidFill>
                          <a:effectLst/>
                          <a:latin typeface="Gill Sans MT" panose="020B0502020104020203" pitchFamily="34" charset="77"/>
                        </a:rPr>
                        <a:t>45-54</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24.0%</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22.3%</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7.6%</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dirty="0">
                          <a:solidFill>
                            <a:srgbClr val="000000"/>
                          </a:solidFill>
                          <a:effectLst/>
                          <a:latin typeface="Gill Sans MT" panose="020B0502020104020203" pitchFamily="34" charset="77"/>
                        </a:rPr>
                        <a:t>7.6%</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dirty="0">
                          <a:solidFill>
                            <a:srgbClr val="000000"/>
                          </a:solidFill>
                          <a:effectLst/>
                          <a:latin typeface="Gill Sans MT" panose="020B0502020104020203" pitchFamily="34" charset="77"/>
                        </a:rPr>
                        <a:t>2.9%</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2.7%</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4725963"/>
                  </a:ext>
                </a:extLst>
              </a:tr>
              <a:tr h="348487">
                <a:tc>
                  <a:txBody>
                    <a:bodyPr/>
                    <a:lstStyle/>
                    <a:p>
                      <a:pPr algn="l" rtl="0" fontAlgn="ctr"/>
                      <a:r>
                        <a:rPr lang="en-US" sz="1700" b="0" i="0" u="none" strike="noStrike" dirty="0">
                          <a:solidFill>
                            <a:srgbClr val="000000"/>
                          </a:solidFill>
                          <a:effectLst/>
                          <a:latin typeface="Gill Sans MT" panose="020B0502020104020203" pitchFamily="34" charset="77"/>
                        </a:rPr>
                        <a:t>55-64</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23.6%</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21.6%</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7.3%</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dirty="0">
                          <a:solidFill>
                            <a:srgbClr val="000000"/>
                          </a:solidFill>
                          <a:effectLst/>
                          <a:latin typeface="Gill Sans MT" panose="020B0502020104020203" pitchFamily="34" charset="77"/>
                        </a:rPr>
                        <a:t>6.9%</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dirty="0">
                          <a:solidFill>
                            <a:srgbClr val="000000"/>
                          </a:solidFill>
                          <a:effectLst/>
                          <a:latin typeface="Gill Sans MT" panose="020B0502020104020203" pitchFamily="34" charset="77"/>
                        </a:rPr>
                        <a:t>2.2%</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1.8%</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9166708"/>
                  </a:ext>
                </a:extLst>
              </a:tr>
              <a:tr h="348487">
                <a:tc>
                  <a:txBody>
                    <a:bodyPr/>
                    <a:lstStyle/>
                    <a:p>
                      <a:pPr algn="l" rtl="0" fontAlgn="ctr"/>
                      <a:r>
                        <a:rPr lang="en-US" sz="1700" b="0" i="0" u="none" strike="noStrike" dirty="0">
                          <a:solidFill>
                            <a:srgbClr val="000000"/>
                          </a:solidFill>
                          <a:effectLst/>
                          <a:latin typeface="Gill Sans MT" panose="020B0502020104020203" pitchFamily="34" charset="77"/>
                        </a:rPr>
                        <a:t>65+</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17.4%</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16.1%</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3.0%</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2.8%</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dirty="0">
                          <a:solidFill>
                            <a:srgbClr val="000000"/>
                          </a:solidFill>
                          <a:effectLst/>
                          <a:latin typeface="Gill Sans MT" panose="020B0502020104020203" pitchFamily="34" charset="77"/>
                        </a:rPr>
                        <a:t>1.0%</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dirty="0">
                          <a:solidFill>
                            <a:srgbClr val="000000"/>
                          </a:solidFill>
                          <a:effectLst/>
                          <a:latin typeface="Gill Sans MT" panose="020B0502020104020203" pitchFamily="34" charset="77"/>
                        </a:rPr>
                        <a:t>0.8%</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7978397"/>
                  </a:ext>
                </a:extLst>
              </a:tr>
              <a:tr h="348487">
                <a:tc>
                  <a:txBody>
                    <a:bodyPr/>
                    <a:lstStyle/>
                    <a:p>
                      <a:pPr algn="l" rtl="0" fontAlgn="ctr"/>
                      <a:r>
                        <a:rPr lang="en-US" sz="1700" b="0" i="0" u="none" strike="noStrike" dirty="0">
                          <a:solidFill>
                            <a:srgbClr val="000000"/>
                          </a:solidFill>
                          <a:effectLst/>
                          <a:latin typeface="Gill Sans MT" panose="020B0502020104020203" pitchFamily="34" charset="77"/>
                        </a:rPr>
                        <a:t>Total</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21.0%</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19.7%</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6.3%</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a:solidFill>
                            <a:srgbClr val="000000"/>
                          </a:solidFill>
                          <a:effectLst/>
                          <a:latin typeface="Gill Sans MT" panose="020B0502020104020203" pitchFamily="34" charset="77"/>
                        </a:rPr>
                        <a:t>6.5%</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dirty="0">
                          <a:solidFill>
                            <a:srgbClr val="000000"/>
                          </a:solidFill>
                          <a:effectLst/>
                          <a:latin typeface="Gill Sans MT" panose="020B0502020104020203" pitchFamily="34" charset="77"/>
                        </a:rPr>
                        <a:t>3.2%</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0" fontAlgn="ctr"/>
                      <a:r>
                        <a:rPr lang="en-US" sz="1700" b="0" i="0" u="none" strike="noStrike" dirty="0">
                          <a:solidFill>
                            <a:srgbClr val="000000"/>
                          </a:solidFill>
                          <a:effectLst/>
                          <a:latin typeface="Gill Sans MT" panose="020B0502020104020203" pitchFamily="34" charset="77"/>
                        </a:rPr>
                        <a:t>2.9%</a:t>
                      </a:r>
                    </a:p>
                  </a:txBody>
                  <a:tcPr marL="9032" marR="9032" marT="9032"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7743678"/>
                  </a:ext>
                </a:extLst>
              </a:tr>
            </a:tbl>
          </a:graphicData>
        </a:graphic>
      </p:graphicFrame>
    </p:spTree>
    <p:extLst>
      <p:ext uri="{BB962C8B-B14F-4D97-AF65-F5344CB8AC3E}">
        <p14:creationId xmlns:p14="http://schemas.microsoft.com/office/powerpoint/2010/main" val="4258622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8"/>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Conclusion and Looking Forward</a:t>
            </a:r>
            <a:endParaRPr dirty="0"/>
          </a:p>
        </p:txBody>
      </p:sp>
      <p:sp>
        <p:nvSpPr>
          <p:cNvPr id="157" name="Google Shape;157;p28"/>
          <p:cNvSpPr txBox="1">
            <a:spLocks noGrp="1"/>
          </p:cNvSpPr>
          <p:nvPr>
            <p:ph type="body" idx="1"/>
          </p:nvPr>
        </p:nvSpPr>
        <p:spPr>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2000" dirty="0"/>
              <a:t>Utah’s APCD and CSD yield comparable results for basic measures</a:t>
            </a:r>
            <a:endParaRPr sz="2000" dirty="0"/>
          </a:p>
          <a:p>
            <a:pPr marL="457200" marR="0" lvl="0" indent="-342900" algn="l" rtl="0">
              <a:lnSpc>
                <a:spcPct val="115000"/>
              </a:lnSpc>
              <a:spcBef>
                <a:spcPts val="0"/>
              </a:spcBef>
              <a:spcAft>
                <a:spcPts val="0"/>
              </a:spcAft>
              <a:buClr>
                <a:schemeClr val="dk2"/>
              </a:buClr>
              <a:buSzPts val="1800"/>
              <a:buFont typeface="Open Sans"/>
              <a:buChar char="-"/>
            </a:pPr>
            <a:r>
              <a:rPr lang="en" sz="2000" dirty="0"/>
              <a:t>We only examined CY2017 due to constraints with the CSD.  A multi-year investigation might be useful</a:t>
            </a:r>
            <a:endParaRPr sz="2000" dirty="0"/>
          </a:p>
          <a:p>
            <a:pPr marL="457200" lvl="0" indent="-342900" algn="l" rtl="0">
              <a:spcBef>
                <a:spcPts val="0"/>
              </a:spcBef>
              <a:spcAft>
                <a:spcPts val="0"/>
              </a:spcAft>
              <a:buSzPts val="1800"/>
              <a:buChar char="-"/>
            </a:pPr>
            <a:r>
              <a:rPr lang="en" sz="2000" dirty="0"/>
              <a:t>Utah’s APCD might be an appropriate alternative to the CSD for some opioid-related analyses</a:t>
            </a:r>
            <a:endParaRP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Introduction</a:t>
            </a:r>
            <a:endParaRPr dirty="0"/>
          </a:p>
        </p:txBody>
      </p:sp>
      <p:sp>
        <p:nvSpPr>
          <p:cNvPr id="73" name="Google Shape;73;p14"/>
          <p:cNvSpPr txBox="1">
            <a:spLocks noGrp="1"/>
          </p:cNvSpPr>
          <p:nvPr>
            <p:ph type="body" idx="1"/>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800" dirty="0"/>
              <a:t>Sterling Petersen,  Analytics Lead</a:t>
            </a:r>
            <a:endParaRPr sz="1800" dirty="0"/>
          </a:p>
          <a:p>
            <a:pPr marL="0" lvl="0" indent="0" algn="l" rtl="0">
              <a:spcBef>
                <a:spcPts val="0"/>
              </a:spcBef>
              <a:spcAft>
                <a:spcPts val="0"/>
              </a:spcAft>
              <a:buClr>
                <a:schemeClr val="dk1"/>
              </a:buClr>
              <a:buSzPts val="1100"/>
              <a:buFont typeface="Arial"/>
              <a:buNone/>
            </a:pPr>
            <a:r>
              <a:rPr lang="en" sz="1800" dirty="0"/>
              <a:t>Office of Health Care Statistics</a:t>
            </a:r>
            <a:endParaRPr sz="1800" dirty="0"/>
          </a:p>
          <a:p>
            <a:pPr marL="0" lvl="0" indent="0" algn="l" rtl="0">
              <a:spcBef>
                <a:spcPts val="0"/>
              </a:spcBef>
              <a:spcAft>
                <a:spcPts val="0"/>
              </a:spcAft>
              <a:buClr>
                <a:schemeClr val="dk1"/>
              </a:buClr>
              <a:buSzPts val="1100"/>
              <a:buFont typeface="Arial"/>
              <a:buNone/>
            </a:pPr>
            <a:r>
              <a:rPr lang="en" sz="1800" dirty="0"/>
              <a:t>Utah Department of Health</a:t>
            </a:r>
          </a:p>
          <a:p>
            <a:pPr marL="0" lvl="0" indent="0" algn="l" rtl="0">
              <a:spcBef>
                <a:spcPts val="0"/>
              </a:spcBef>
              <a:spcAft>
                <a:spcPts val="0"/>
              </a:spcAft>
              <a:buClr>
                <a:schemeClr val="dk1"/>
              </a:buClr>
              <a:buSzPts val="1100"/>
              <a:buFont typeface="Arial"/>
              <a:buNone/>
            </a:pPr>
            <a:r>
              <a:rPr lang="en" sz="1800" dirty="0" err="1"/>
              <a:t>sterlingpetersen</a:t>
            </a:r>
            <a:r>
              <a:rPr lang="en" sz="1800" dirty="0"/>
              <a:t>@</a:t>
            </a:r>
            <a:r>
              <a:rPr lang="en-US" sz="1800" dirty="0" err="1"/>
              <a:t>utah.gov</a:t>
            </a:r>
            <a:endParaRPr sz="1800" dirty="0"/>
          </a:p>
          <a:p>
            <a:pPr marL="0" lvl="0" indent="0" algn="l" rtl="0">
              <a:spcBef>
                <a:spcPts val="0"/>
              </a:spcBef>
              <a:spcAft>
                <a:spcPts val="1600"/>
              </a:spcAft>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5"/>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Office of Health Care Statistics (OHCS)</a:t>
            </a:r>
            <a:endParaRPr/>
          </a:p>
        </p:txBody>
      </p:sp>
      <p:sp>
        <p:nvSpPr>
          <p:cNvPr id="79" name="Google Shape;79;p15"/>
          <p:cNvSpPr txBox="1">
            <a:spLocks noGrp="1"/>
          </p:cNvSpPr>
          <p:nvPr>
            <p:ph type="body" idx="1"/>
          </p:nvPr>
        </p:nvSpPr>
        <p:spPr>
          <a:xfrm>
            <a:off x="311700" y="915450"/>
            <a:ext cx="8520600" cy="33027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1800" dirty="0"/>
              <a:t>Housed within the Center for Health Data and Informatics (CHDI) at the Utah Department of Health (UDOH)</a:t>
            </a:r>
            <a:endParaRPr sz="1800" dirty="0"/>
          </a:p>
          <a:p>
            <a:pPr marL="457200" lvl="0" indent="-342900" algn="l" rtl="0">
              <a:spcBef>
                <a:spcPts val="0"/>
              </a:spcBef>
              <a:spcAft>
                <a:spcPts val="0"/>
              </a:spcAft>
              <a:buSzPts val="1800"/>
              <a:buChar char="-"/>
            </a:pPr>
            <a:r>
              <a:rPr lang="en" sz="1800" dirty="0"/>
              <a:t>Collects, analyzes, and disseminates data</a:t>
            </a:r>
            <a:endParaRPr sz="1800" dirty="0"/>
          </a:p>
          <a:p>
            <a:pPr marL="914400" lvl="1" indent="-317500" algn="l" rtl="0">
              <a:spcBef>
                <a:spcPts val="0"/>
              </a:spcBef>
              <a:spcAft>
                <a:spcPts val="0"/>
              </a:spcAft>
              <a:buSzPts val="1400"/>
              <a:buChar char="-"/>
            </a:pPr>
            <a:r>
              <a:rPr lang="en" sz="1600" dirty="0"/>
              <a:t>Healthcare Facility Discharge Data</a:t>
            </a:r>
            <a:endParaRPr sz="1600" dirty="0"/>
          </a:p>
          <a:p>
            <a:pPr marL="1371600" lvl="2" indent="-317500" algn="l" rtl="0">
              <a:spcBef>
                <a:spcPts val="0"/>
              </a:spcBef>
              <a:spcAft>
                <a:spcPts val="0"/>
              </a:spcAft>
              <a:buSzPts val="1400"/>
              <a:buChar char="-"/>
            </a:pPr>
            <a:r>
              <a:rPr lang="en" sz="1600" dirty="0"/>
              <a:t>Inpatient (1992–Current)</a:t>
            </a:r>
            <a:endParaRPr sz="1600" dirty="0"/>
          </a:p>
          <a:p>
            <a:pPr marL="1371600" lvl="2" indent="-317500" algn="l" rtl="0">
              <a:spcBef>
                <a:spcPts val="0"/>
              </a:spcBef>
              <a:spcAft>
                <a:spcPts val="0"/>
              </a:spcAft>
              <a:buSzPts val="1400"/>
              <a:buChar char="-"/>
            </a:pPr>
            <a:r>
              <a:rPr lang="en" sz="1600" dirty="0"/>
              <a:t>ED (1996–Current)</a:t>
            </a:r>
            <a:endParaRPr sz="1600" dirty="0"/>
          </a:p>
          <a:p>
            <a:pPr marL="1371600" lvl="2" indent="-317500" algn="l" rtl="0">
              <a:spcBef>
                <a:spcPts val="0"/>
              </a:spcBef>
              <a:spcAft>
                <a:spcPts val="0"/>
              </a:spcAft>
              <a:buSzPts val="1400"/>
              <a:buChar char="-"/>
            </a:pPr>
            <a:r>
              <a:rPr lang="en" sz="1600" dirty="0"/>
              <a:t>Ambulatory Surgery (1996–Current)</a:t>
            </a:r>
            <a:endParaRPr sz="1600" dirty="0"/>
          </a:p>
          <a:p>
            <a:pPr marL="914400" lvl="1" indent="-317500" algn="l" rtl="0">
              <a:spcBef>
                <a:spcPts val="0"/>
              </a:spcBef>
              <a:spcAft>
                <a:spcPts val="0"/>
              </a:spcAft>
              <a:buSzPts val="1400"/>
              <a:buChar char="-"/>
            </a:pPr>
            <a:r>
              <a:rPr lang="en" sz="1600" dirty="0"/>
              <a:t>APCD (2013–Current)</a:t>
            </a:r>
            <a:endParaRPr sz="1600" dirty="0"/>
          </a:p>
          <a:p>
            <a:pPr marL="914400" lvl="1" indent="-317500" algn="l" rtl="0">
              <a:spcBef>
                <a:spcPts val="0"/>
              </a:spcBef>
              <a:spcAft>
                <a:spcPts val="0"/>
              </a:spcAft>
              <a:buSzPts val="1400"/>
              <a:buChar char="-"/>
            </a:pPr>
            <a:r>
              <a:rPr lang="en" sz="1600" dirty="0"/>
              <a:t>HEDIS</a:t>
            </a:r>
            <a:endParaRPr sz="1600" dirty="0"/>
          </a:p>
          <a:p>
            <a:pPr marL="914400" lvl="1" indent="-317500" algn="l" rtl="0">
              <a:spcBef>
                <a:spcPts val="0"/>
              </a:spcBef>
              <a:spcAft>
                <a:spcPts val="0"/>
              </a:spcAft>
              <a:buSzPts val="1400"/>
              <a:buChar char="-"/>
            </a:pPr>
            <a:r>
              <a:rPr lang="en" sz="1600" dirty="0"/>
              <a:t>CAHPS</a:t>
            </a:r>
            <a:endParaRPr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6"/>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All Payer Claims Database (APCD)</a:t>
            </a:r>
            <a:endParaRPr/>
          </a:p>
        </p:txBody>
      </p:sp>
      <p:sp>
        <p:nvSpPr>
          <p:cNvPr id="85" name="Google Shape;85;p16"/>
          <p:cNvSpPr txBox="1">
            <a:spLocks noGrp="1"/>
          </p:cNvSpPr>
          <p:nvPr>
            <p:ph type="body" idx="1"/>
          </p:nvPr>
        </p:nvSpPr>
        <p:spPr>
          <a:xfrm>
            <a:off x="311700" y="915450"/>
            <a:ext cx="8520600" cy="33027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2000" dirty="0"/>
              <a:t>Submitted on a monthly basis, processed bi-annually</a:t>
            </a:r>
            <a:endParaRPr sz="2000" dirty="0"/>
          </a:p>
          <a:p>
            <a:pPr marL="914400" lvl="1" indent="-317500" algn="l" rtl="0">
              <a:spcBef>
                <a:spcPts val="0"/>
              </a:spcBef>
              <a:spcAft>
                <a:spcPts val="0"/>
              </a:spcAft>
              <a:buSzPts val="1400"/>
              <a:buChar char="-"/>
            </a:pPr>
            <a:r>
              <a:rPr lang="en" sz="1800" dirty="0"/>
              <a:t>2013–Current</a:t>
            </a:r>
            <a:endParaRPr sz="1800" dirty="0"/>
          </a:p>
          <a:p>
            <a:pPr marL="914400" lvl="1" indent="-317500" algn="l" rtl="0">
              <a:spcBef>
                <a:spcPts val="0"/>
              </a:spcBef>
              <a:spcAft>
                <a:spcPts val="0"/>
              </a:spcAft>
              <a:buSzPts val="1400"/>
              <a:buChar char="-"/>
            </a:pPr>
            <a:r>
              <a:rPr lang="en" sz="1800" dirty="0"/>
              <a:t>Anticipate moving to quarterly processing 2019Q1</a:t>
            </a:r>
            <a:endParaRPr sz="1800" dirty="0"/>
          </a:p>
          <a:p>
            <a:pPr marL="457200" lvl="0" indent="-342900" algn="l" rtl="0">
              <a:spcBef>
                <a:spcPts val="0"/>
              </a:spcBef>
              <a:spcAft>
                <a:spcPts val="0"/>
              </a:spcAft>
              <a:buSzPts val="1800"/>
              <a:buChar char="-"/>
            </a:pPr>
            <a:r>
              <a:rPr lang="en" sz="2000" dirty="0"/>
              <a:t>About 40 data streams</a:t>
            </a:r>
            <a:endParaRPr sz="2000" dirty="0"/>
          </a:p>
          <a:p>
            <a:pPr marL="457200" lvl="0" indent="-342900" algn="l" rtl="0">
              <a:spcBef>
                <a:spcPts val="0"/>
              </a:spcBef>
              <a:spcAft>
                <a:spcPts val="0"/>
              </a:spcAft>
              <a:buSzPts val="1800"/>
              <a:buChar char="-"/>
            </a:pPr>
            <a:r>
              <a:rPr lang="en" sz="2000" dirty="0"/>
              <a:t>Covers approximately 75% of the commercial market</a:t>
            </a:r>
            <a:endParaRPr sz="2000" dirty="0"/>
          </a:p>
          <a:p>
            <a:pPr marL="457200" lvl="0" indent="-342900" algn="l" rtl="0">
              <a:spcBef>
                <a:spcPts val="0"/>
              </a:spcBef>
              <a:spcAft>
                <a:spcPts val="0"/>
              </a:spcAft>
              <a:buSzPts val="1800"/>
              <a:buChar char="-"/>
            </a:pPr>
            <a:r>
              <a:rPr lang="en" sz="2000" dirty="0"/>
              <a:t>Medicaid</a:t>
            </a:r>
            <a:endParaRPr sz="2000" dirty="0"/>
          </a:p>
          <a:p>
            <a:pPr marL="457200" lvl="0" indent="-342900" algn="l" rtl="0">
              <a:spcBef>
                <a:spcPts val="0"/>
              </a:spcBef>
              <a:spcAft>
                <a:spcPts val="0"/>
              </a:spcAft>
              <a:buSzPts val="1800"/>
              <a:buChar char="-"/>
            </a:pPr>
            <a:r>
              <a:rPr lang="en" sz="2000" dirty="0"/>
              <a:t>About 2/3 of Medicare Advantage/Part C market</a:t>
            </a:r>
            <a:endParaRPr sz="2000" dirty="0"/>
          </a:p>
          <a:p>
            <a:pPr marL="457200" lvl="0" indent="-342900" algn="l" rtl="0">
              <a:spcBef>
                <a:spcPts val="0"/>
              </a:spcBef>
              <a:spcAft>
                <a:spcPts val="0"/>
              </a:spcAft>
              <a:buSzPts val="1800"/>
              <a:buChar char="-"/>
            </a:pPr>
            <a:r>
              <a:rPr lang="en" sz="2000" dirty="0"/>
              <a:t>Unknown portion of the Medicare Part D market</a:t>
            </a:r>
            <a:endParaRPr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7"/>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Controlled Substance Database (CSD)</a:t>
            </a:r>
            <a:endParaRPr/>
          </a:p>
        </p:txBody>
      </p:sp>
      <p:sp>
        <p:nvSpPr>
          <p:cNvPr id="91" name="Google Shape;91;p17"/>
          <p:cNvSpPr txBox="1">
            <a:spLocks noGrp="1"/>
          </p:cNvSpPr>
          <p:nvPr>
            <p:ph type="body" idx="1"/>
          </p:nvPr>
        </p:nvSpPr>
        <p:spPr>
          <a:xfrm>
            <a:off x="311700" y="915450"/>
            <a:ext cx="8520600" cy="33027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Clr>
                <a:schemeClr val="dk2"/>
              </a:buClr>
              <a:buSzPts val="1800"/>
              <a:buFont typeface="Open Sans"/>
              <a:buChar char="-"/>
            </a:pPr>
            <a:r>
              <a:rPr lang="en" sz="2400" dirty="0"/>
              <a:t>Utah’s prescription drug monitoring program (PDMP)</a:t>
            </a:r>
            <a:endParaRPr sz="2400" dirty="0"/>
          </a:p>
          <a:p>
            <a:pPr marL="457200" marR="0" lvl="0" indent="-342900" algn="l" rtl="0">
              <a:lnSpc>
                <a:spcPct val="115000"/>
              </a:lnSpc>
              <a:spcBef>
                <a:spcPts val="0"/>
              </a:spcBef>
              <a:spcAft>
                <a:spcPts val="0"/>
              </a:spcAft>
              <a:buSzPts val="1800"/>
              <a:buChar char="-"/>
            </a:pPr>
            <a:r>
              <a:rPr lang="en" sz="2400" dirty="0"/>
              <a:t>Maintained by the Division of Occupational and Professional Licensing (DOPL) at Utah Department of Commerce</a:t>
            </a:r>
            <a:endParaRPr sz="2400" dirty="0"/>
          </a:p>
          <a:p>
            <a:pPr marL="457200" marR="0" lvl="0" indent="-342900" algn="l" rtl="0">
              <a:lnSpc>
                <a:spcPct val="115000"/>
              </a:lnSpc>
              <a:spcBef>
                <a:spcPts val="0"/>
              </a:spcBef>
              <a:spcAft>
                <a:spcPts val="0"/>
              </a:spcAft>
              <a:buSzPts val="1800"/>
              <a:buChar char="-"/>
            </a:pPr>
            <a:r>
              <a:rPr lang="en" sz="2400" dirty="0"/>
              <a:t>Collects dispensing information on Schedule II–V drugs</a:t>
            </a:r>
            <a:endParaRPr sz="2400" dirty="0"/>
          </a:p>
          <a:p>
            <a:pPr marL="914400" marR="0" lvl="1" indent="-317500" algn="l" rtl="0">
              <a:lnSpc>
                <a:spcPct val="115000"/>
              </a:lnSpc>
              <a:spcBef>
                <a:spcPts val="0"/>
              </a:spcBef>
              <a:spcAft>
                <a:spcPts val="0"/>
              </a:spcAft>
              <a:buSzPts val="1400"/>
              <a:buChar char="-"/>
            </a:pPr>
            <a:r>
              <a:rPr lang="en" sz="2000" dirty="0"/>
              <a:t>Retail pharmacies</a:t>
            </a:r>
            <a:endParaRPr sz="2000" dirty="0"/>
          </a:p>
          <a:p>
            <a:pPr marL="914400" marR="0" lvl="1" indent="-317500" algn="l" rtl="0">
              <a:lnSpc>
                <a:spcPct val="115000"/>
              </a:lnSpc>
              <a:spcBef>
                <a:spcPts val="0"/>
              </a:spcBef>
              <a:spcAft>
                <a:spcPts val="0"/>
              </a:spcAft>
              <a:buSzPts val="1400"/>
              <a:buChar char="-"/>
            </a:pPr>
            <a:r>
              <a:rPr lang="en" sz="2000" dirty="0"/>
              <a:t>Institutional pharmacies</a:t>
            </a:r>
            <a:endParaRPr sz="2000" dirty="0"/>
          </a:p>
          <a:p>
            <a:pPr marL="914400" marR="0" lvl="1" indent="-317500" algn="l" rtl="0">
              <a:lnSpc>
                <a:spcPct val="115000"/>
              </a:lnSpc>
              <a:spcBef>
                <a:spcPts val="0"/>
              </a:spcBef>
              <a:spcAft>
                <a:spcPts val="0"/>
              </a:spcAft>
              <a:buSzPts val="1400"/>
              <a:buChar char="-"/>
            </a:pPr>
            <a:r>
              <a:rPr lang="en" sz="2000" dirty="0"/>
              <a:t>Outpatient hospital pharmacies</a:t>
            </a:r>
            <a:endParaRPr sz="2000" dirty="0"/>
          </a:p>
          <a:p>
            <a:pPr marL="914400" marR="0" lvl="1" indent="-317500" algn="l" rtl="0">
              <a:lnSpc>
                <a:spcPct val="115000"/>
              </a:lnSpc>
              <a:spcBef>
                <a:spcPts val="0"/>
              </a:spcBef>
              <a:spcAft>
                <a:spcPts val="0"/>
              </a:spcAft>
              <a:buSzPts val="1400"/>
              <a:buChar char="-"/>
            </a:pPr>
            <a:r>
              <a:rPr lang="en" sz="2000" dirty="0"/>
              <a:t>In-state/Out-of-state mail order pharmacies</a:t>
            </a:r>
            <a:endParaRPr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8"/>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Data Release Policies</a:t>
            </a:r>
            <a:endParaRPr/>
          </a:p>
        </p:txBody>
      </p:sp>
      <p:sp>
        <p:nvSpPr>
          <p:cNvPr id="97" name="Google Shape;97;p18"/>
          <p:cNvSpPr txBox="1">
            <a:spLocks noGrp="1"/>
          </p:cNvSpPr>
          <p:nvPr>
            <p:ph type="body" idx="1"/>
          </p:nvPr>
        </p:nvSpPr>
        <p:spPr>
          <a:xfrm>
            <a:off x="311700" y="915450"/>
            <a:ext cx="8520600" cy="33027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Clr>
                <a:schemeClr val="dk2"/>
              </a:buClr>
              <a:buSzPts val="1800"/>
              <a:buFont typeface="Open Sans"/>
              <a:buChar char="-"/>
            </a:pPr>
            <a:r>
              <a:rPr lang="en" sz="2400" dirty="0"/>
              <a:t>All Payer Claims Database (APCD)</a:t>
            </a:r>
            <a:endParaRPr sz="2400" dirty="0"/>
          </a:p>
          <a:p>
            <a:pPr marL="914400" marR="0" lvl="1" indent="-317500" algn="l" rtl="0">
              <a:lnSpc>
                <a:spcPct val="115000"/>
              </a:lnSpc>
              <a:spcBef>
                <a:spcPts val="0"/>
              </a:spcBef>
              <a:spcAft>
                <a:spcPts val="0"/>
              </a:spcAft>
              <a:buSzPts val="1400"/>
              <a:buChar char="-"/>
            </a:pPr>
            <a:r>
              <a:rPr lang="en" sz="2000" dirty="0"/>
              <a:t>Datasets available for internal and external researchers after approval</a:t>
            </a:r>
            <a:endParaRPr sz="2000" dirty="0"/>
          </a:p>
          <a:p>
            <a:pPr marL="1371600" marR="0" lvl="2" indent="-317500" algn="l" rtl="0">
              <a:lnSpc>
                <a:spcPct val="115000"/>
              </a:lnSpc>
              <a:spcBef>
                <a:spcPts val="0"/>
              </a:spcBef>
              <a:spcAft>
                <a:spcPts val="0"/>
              </a:spcAft>
              <a:buSzPts val="1400"/>
              <a:buChar char="-"/>
            </a:pPr>
            <a:r>
              <a:rPr lang="en" sz="2000" dirty="0"/>
              <a:t>“Limited Use”</a:t>
            </a:r>
            <a:endParaRPr sz="2000" dirty="0"/>
          </a:p>
          <a:p>
            <a:pPr marL="1371600" marR="0" lvl="2" indent="-317500" algn="l" rtl="0">
              <a:lnSpc>
                <a:spcPct val="115000"/>
              </a:lnSpc>
              <a:spcBef>
                <a:spcPts val="0"/>
              </a:spcBef>
              <a:spcAft>
                <a:spcPts val="0"/>
              </a:spcAft>
              <a:buSzPts val="1400"/>
              <a:buChar char="-"/>
            </a:pPr>
            <a:r>
              <a:rPr lang="en" sz="2000" dirty="0"/>
              <a:t>“Research”</a:t>
            </a:r>
            <a:endParaRPr sz="2000" dirty="0"/>
          </a:p>
          <a:p>
            <a:pPr marL="457200" marR="0" lvl="0" indent="-342900" algn="l" rtl="0">
              <a:lnSpc>
                <a:spcPct val="115000"/>
              </a:lnSpc>
              <a:spcBef>
                <a:spcPts val="0"/>
              </a:spcBef>
              <a:spcAft>
                <a:spcPts val="0"/>
              </a:spcAft>
              <a:buSzPts val="1800"/>
              <a:buChar char="-"/>
            </a:pPr>
            <a:r>
              <a:rPr lang="en" sz="2400" dirty="0"/>
              <a:t>Controlled Substance Database (CSD)</a:t>
            </a:r>
            <a:endParaRPr sz="2400" dirty="0"/>
          </a:p>
          <a:p>
            <a:pPr marL="914400" marR="0" lvl="1" indent="-317500" algn="l" rtl="0">
              <a:lnSpc>
                <a:spcPct val="115000"/>
              </a:lnSpc>
              <a:spcBef>
                <a:spcPts val="0"/>
              </a:spcBef>
              <a:spcAft>
                <a:spcPts val="0"/>
              </a:spcAft>
              <a:buSzPts val="1400"/>
              <a:buChar char="-"/>
            </a:pPr>
            <a:r>
              <a:rPr lang="en" sz="2000" dirty="0"/>
              <a:t>Datasets available for internal researchers at the Utah Department of Commerce and the Utah Department of Health after approval</a:t>
            </a:r>
            <a:endParaRPr sz="2000" dirty="0"/>
          </a:p>
          <a:p>
            <a:pPr marL="914400" marR="0" lvl="1" indent="-317500" algn="l" rtl="0">
              <a:lnSpc>
                <a:spcPct val="115000"/>
              </a:lnSpc>
              <a:spcBef>
                <a:spcPts val="0"/>
              </a:spcBef>
              <a:spcAft>
                <a:spcPts val="0"/>
              </a:spcAft>
              <a:buSzPts val="1400"/>
              <a:buChar char="-"/>
            </a:pPr>
            <a:r>
              <a:rPr lang="en" sz="2000" dirty="0"/>
              <a:t>Narrow access provision for external partners</a:t>
            </a:r>
            <a:endParaRP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9"/>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dirty="0"/>
              <a:t>APCD as a Stand-alone Opioid Monitoring Tool?</a:t>
            </a:r>
            <a:endParaRPr dirty="0"/>
          </a:p>
        </p:txBody>
      </p:sp>
      <p:sp>
        <p:nvSpPr>
          <p:cNvPr id="103" name="Google Shape;103;p19"/>
          <p:cNvSpPr txBox="1">
            <a:spLocks noGrp="1"/>
          </p:cNvSpPr>
          <p:nvPr>
            <p:ph type="body" idx="1"/>
          </p:nvPr>
        </p:nvSpPr>
        <p:spPr>
          <a:xfrm>
            <a:off x="311700" y="915450"/>
            <a:ext cx="8520600" cy="33027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Clr>
                <a:schemeClr val="dk2"/>
              </a:buClr>
              <a:buSzPts val="1800"/>
              <a:buFont typeface="Open Sans"/>
              <a:buChar char="-"/>
            </a:pPr>
            <a:r>
              <a:rPr lang="en" sz="2400" dirty="0"/>
              <a:t>Coverage</a:t>
            </a:r>
            <a:endParaRPr sz="2400" dirty="0"/>
          </a:p>
          <a:p>
            <a:pPr marL="914400" marR="0" lvl="1" indent="-317500" algn="l" rtl="0">
              <a:lnSpc>
                <a:spcPct val="115000"/>
              </a:lnSpc>
              <a:spcBef>
                <a:spcPts val="0"/>
              </a:spcBef>
              <a:spcAft>
                <a:spcPts val="0"/>
              </a:spcAft>
              <a:buSzPts val="1400"/>
              <a:buChar char="-"/>
            </a:pPr>
            <a:r>
              <a:rPr lang="en" sz="2000" dirty="0"/>
              <a:t>APCD</a:t>
            </a:r>
            <a:endParaRPr sz="2000" dirty="0"/>
          </a:p>
          <a:p>
            <a:pPr marL="1371600" marR="0" lvl="2" indent="-317500" algn="l" rtl="0">
              <a:lnSpc>
                <a:spcPct val="115000"/>
              </a:lnSpc>
              <a:spcBef>
                <a:spcPts val="0"/>
              </a:spcBef>
              <a:spcAft>
                <a:spcPts val="0"/>
              </a:spcAft>
              <a:buSzPts val="1400"/>
              <a:buChar char="-"/>
            </a:pPr>
            <a:r>
              <a:rPr lang="en" sz="2000" dirty="0"/>
              <a:t>Most commercial, Medicaid, some Medicare</a:t>
            </a:r>
            <a:endParaRPr sz="2000" dirty="0"/>
          </a:p>
          <a:p>
            <a:pPr marL="914400" marR="0" lvl="1" indent="-317500" algn="l" rtl="0">
              <a:lnSpc>
                <a:spcPct val="115000"/>
              </a:lnSpc>
              <a:spcBef>
                <a:spcPts val="0"/>
              </a:spcBef>
              <a:spcAft>
                <a:spcPts val="0"/>
              </a:spcAft>
              <a:buSzPts val="1400"/>
              <a:buChar char="-"/>
            </a:pPr>
            <a:r>
              <a:rPr lang="en" sz="2000" dirty="0"/>
              <a:t>CSD</a:t>
            </a:r>
            <a:endParaRPr sz="2000" dirty="0"/>
          </a:p>
          <a:p>
            <a:pPr marL="1371600" marR="0" lvl="2" indent="-317500" algn="l" rtl="0">
              <a:lnSpc>
                <a:spcPct val="115000"/>
              </a:lnSpc>
              <a:spcBef>
                <a:spcPts val="0"/>
              </a:spcBef>
              <a:spcAft>
                <a:spcPts val="0"/>
              </a:spcAft>
              <a:buSzPts val="1400"/>
              <a:buChar char="-"/>
            </a:pPr>
            <a:r>
              <a:rPr lang="en" sz="2000" dirty="0"/>
              <a:t>All commercial, Medicaid, Medicare, cash-pay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9"/>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dirty="0"/>
              <a:t>APCD as a Stand-alone Opioid Monitoring Tool?</a:t>
            </a:r>
            <a:endParaRPr dirty="0"/>
          </a:p>
        </p:txBody>
      </p:sp>
      <p:sp>
        <p:nvSpPr>
          <p:cNvPr id="103" name="Google Shape;103;p19"/>
          <p:cNvSpPr txBox="1">
            <a:spLocks noGrp="1"/>
          </p:cNvSpPr>
          <p:nvPr>
            <p:ph type="body" idx="1"/>
          </p:nvPr>
        </p:nvSpPr>
        <p:spPr>
          <a:xfrm>
            <a:off x="311700" y="915451"/>
            <a:ext cx="8520600" cy="33027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SzPts val="1800"/>
              <a:buChar char="-"/>
            </a:pPr>
            <a:r>
              <a:rPr lang="en" sz="2400" dirty="0"/>
              <a:t>Data Quality</a:t>
            </a:r>
            <a:endParaRPr sz="2400" dirty="0"/>
          </a:p>
          <a:p>
            <a:pPr marL="914400" marR="0" lvl="1" indent="-317500" algn="l" rtl="0">
              <a:lnSpc>
                <a:spcPct val="115000"/>
              </a:lnSpc>
              <a:spcBef>
                <a:spcPts val="0"/>
              </a:spcBef>
              <a:spcAft>
                <a:spcPts val="0"/>
              </a:spcAft>
              <a:buSzPts val="1400"/>
              <a:buChar char="-"/>
            </a:pPr>
            <a:r>
              <a:rPr lang="en" sz="2000" dirty="0"/>
              <a:t>APCD</a:t>
            </a:r>
            <a:endParaRPr sz="2000" dirty="0"/>
          </a:p>
          <a:p>
            <a:pPr marL="1371600" marR="0" lvl="2" indent="-317500" algn="l" rtl="0">
              <a:lnSpc>
                <a:spcPct val="115000"/>
              </a:lnSpc>
              <a:spcBef>
                <a:spcPts val="0"/>
              </a:spcBef>
              <a:spcAft>
                <a:spcPts val="0"/>
              </a:spcAft>
              <a:buSzPts val="1400"/>
              <a:buChar char="-"/>
            </a:pPr>
            <a:r>
              <a:rPr lang="en" sz="2000" dirty="0"/>
              <a:t>Continuous quality monitoring by internal and external personnel</a:t>
            </a:r>
            <a:endParaRPr sz="2000" dirty="0"/>
          </a:p>
          <a:p>
            <a:pPr marL="1371600" marR="0" lvl="2" indent="-317500" algn="l" rtl="0">
              <a:lnSpc>
                <a:spcPct val="115000"/>
              </a:lnSpc>
              <a:spcBef>
                <a:spcPts val="0"/>
              </a:spcBef>
              <a:spcAft>
                <a:spcPts val="0"/>
              </a:spcAft>
              <a:buSzPts val="1400"/>
              <a:buChar char="-"/>
            </a:pPr>
            <a:r>
              <a:rPr lang="en" sz="2000" dirty="0"/>
              <a:t>Feedback from external data users</a:t>
            </a:r>
            <a:endParaRPr sz="2000" dirty="0"/>
          </a:p>
          <a:p>
            <a:pPr marL="1371600" marR="0" lvl="2" indent="-317500" algn="l" rtl="0">
              <a:lnSpc>
                <a:spcPct val="115000"/>
              </a:lnSpc>
              <a:spcBef>
                <a:spcPts val="0"/>
              </a:spcBef>
              <a:spcAft>
                <a:spcPts val="0"/>
              </a:spcAft>
              <a:buSzPts val="1400"/>
              <a:buChar char="-"/>
            </a:pPr>
            <a:r>
              <a:rPr lang="en" sz="2000" dirty="0"/>
              <a:t>Linked person-centric database</a:t>
            </a:r>
            <a:endParaRPr sz="2000" dirty="0"/>
          </a:p>
          <a:p>
            <a:pPr marL="914400" marR="0" lvl="1" indent="-317500" algn="l" rtl="0">
              <a:lnSpc>
                <a:spcPct val="115000"/>
              </a:lnSpc>
              <a:spcBef>
                <a:spcPts val="0"/>
              </a:spcBef>
              <a:spcAft>
                <a:spcPts val="0"/>
              </a:spcAft>
              <a:buSzPts val="1400"/>
              <a:buChar char="-"/>
            </a:pPr>
            <a:r>
              <a:rPr lang="en" sz="2000" dirty="0"/>
              <a:t>CSD</a:t>
            </a:r>
            <a:endParaRPr sz="2000" dirty="0"/>
          </a:p>
          <a:p>
            <a:pPr marL="1371600" marR="0" lvl="2" indent="-317500" algn="l" rtl="0">
              <a:lnSpc>
                <a:spcPct val="115000"/>
              </a:lnSpc>
              <a:spcBef>
                <a:spcPts val="0"/>
              </a:spcBef>
              <a:spcAft>
                <a:spcPts val="0"/>
              </a:spcAft>
              <a:buSzPts val="1400"/>
              <a:buChar char="-"/>
            </a:pPr>
            <a:r>
              <a:rPr lang="en" sz="2000" dirty="0"/>
              <a:t>Enhanced quality monitoring in early stages of development</a:t>
            </a:r>
            <a:endParaRPr sz="2000" dirty="0"/>
          </a:p>
          <a:p>
            <a:pPr marL="1371600" marR="0" lvl="2" indent="-317500" algn="l" rtl="0">
              <a:lnSpc>
                <a:spcPct val="115000"/>
              </a:lnSpc>
              <a:spcBef>
                <a:spcPts val="0"/>
              </a:spcBef>
              <a:spcAft>
                <a:spcPts val="0"/>
              </a:spcAft>
              <a:buSzPts val="1400"/>
              <a:buChar char="-"/>
            </a:pPr>
            <a:r>
              <a:rPr lang="en" sz="2000" dirty="0"/>
              <a:t>No built-in longitudinal person identifier</a:t>
            </a:r>
            <a:endParaRPr sz="2000" dirty="0"/>
          </a:p>
        </p:txBody>
      </p:sp>
    </p:spTree>
    <p:extLst>
      <p:ext uri="{BB962C8B-B14F-4D97-AF65-F5344CB8AC3E}">
        <p14:creationId xmlns:p14="http://schemas.microsoft.com/office/powerpoint/2010/main" val="2389368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0"/>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APCD as a Standalone Opioid Monitoring Tool?</a:t>
            </a:r>
            <a:endParaRPr/>
          </a:p>
        </p:txBody>
      </p:sp>
      <p:sp>
        <p:nvSpPr>
          <p:cNvPr id="109" name="Google Shape;109;p20"/>
          <p:cNvSpPr txBox="1">
            <a:spLocks noGrp="1"/>
          </p:cNvSpPr>
          <p:nvPr>
            <p:ph type="body" idx="1"/>
          </p:nvPr>
        </p:nvSpPr>
        <p:spPr>
          <a:xfrm>
            <a:off x="311700" y="915450"/>
            <a:ext cx="8520600" cy="33027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Clr>
                <a:schemeClr val="dk2"/>
              </a:buClr>
              <a:buSzPts val="1800"/>
              <a:buFont typeface="Open Sans"/>
              <a:buChar char="-"/>
            </a:pPr>
            <a:r>
              <a:rPr lang="en" sz="2000" dirty="0"/>
              <a:t>Measurement Results - CY2017</a:t>
            </a:r>
            <a:endParaRPr sz="2000" dirty="0"/>
          </a:p>
          <a:p>
            <a:pPr indent="-317500">
              <a:lnSpc>
                <a:spcPct val="115000"/>
              </a:lnSpc>
              <a:buSzPts val="1400"/>
              <a:buChar char="-"/>
            </a:pPr>
            <a:r>
              <a:rPr lang="en" sz="2000" dirty="0"/>
              <a:t>Pharmacy Quality Alliance’s Opioid-Related Measures</a:t>
            </a:r>
            <a:endParaRPr sz="2000" dirty="0"/>
          </a:p>
          <a:p>
            <a:pPr>
              <a:lnSpc>
                <a:spcPct val="115000"/>
              </a:lnSpc>
              <a:buChar char="-"/>
            </a:pPr>
            <a:r>
              <a:rPr lang="en" sz="2000" dirty="0"/>
              <a:t>Concurrent Use of Opioids and Benzodiazepines (COB)</a:t>
            </a:r>
            <a:endParaRPr sz="2000" dirty="0"/>
          </a:p>
          <a:p>
            <a:pPr>
              <a:lnSpc>
                <a:spcPct val="115000"/>
              </a:lnSpc>
              <a:buChar char="-"/>
            </a:pPr>
            <a:r>
              <a:rPr lang="en" sz="2000" dirty="0"/>
              <a:t>Use of Opioids at High Dosage in Persons Without Cancer (OHD) (NQF #2940)</a:t>
            </a:r>
            <a:endParaRPr sz="2000" dirty="0"/>
          </a:p>
          <a:p>
            <a:pPr>
              <a:lnSpc>
                <a:spcPct val="115000"/>
              </a:lnSpc>
              <a:buChar char="-"/>
            </a:pPr>
            <a:r>
              <a:rPr lang="en" sz="2000" dirty="0"/>
              <a:t>Use of Opioids from Multiple Providers in Persons Without Cancer (OMP) (NQF #2950)</a:t>
            </a:r>
            <a:endParaRPr sz="2000" dirty="0"/>
          </a:p>
          <a:p>
            <a:pPr>
              <a:lnSpc>
                <a:spcPct val="115000"/>
              </a:lnSpc>
              <a:buChar char="-"/>
            </a:pPr>
            <a:r>
              <a:rPr lang="en" sz="2000" dirty="0"/>
              <a:t>Use of Opioids at High Dosage and from Multiple Providers in Persons Without Cancer (OHDMP) (NQF #2951)</a:t>
            </a:r>
            <a:endParaRPr sz="2000" dirty="0"/>
          </a:p>
        </p:txBody>
      </p:sp>
    </p:spTree>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{0FE577E2-B1C3-B04D-BC4B-C149A6850F43}tf10001119</Template>
  <TotalTime>99</TotalTime>
  <Words>1164</Words>
  <Application>Microsoft Macintosh PowerPoint</Application>
  <PresentationFormat>On-screen Show (16:9)</PresentationFormat>
  <Paragraphs>271</Paragraphs>
  <Slides>18</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Gill Sans MT</vt:lpstr>
      <vt:lpstr>Open Sans</vt:lpstr>
      <vt:lpstr>Calibri</vt:lpstr>
      <vt:lpstr>Arial</vt:lpstr>
      <vt:lpstr>Gallery</vt:lpstr>
      <vt:lpstr>PowerPoint Presentation</vt:lpstr>
      <vt:lpstr>Introduction</vt:lpstr>
      <vt:lpstr>Office of Health Care Statistics (OHCS)</vt:lpstr>
      <vt:lpstr>All Payer Claims Database (APCD)</vt:lpstr>
      <vt:lpstr>Controlled Substance Database (CSD)</vt:lpstr>
      <vt:lpstr>Data Release Policies</vt:lpstr>
      <vt:lpstr>APCD as a Stand-alone Opioid Monitoring Tool?</vt:lpstr>
      <vt:lpstr>APCD as a Stand-alone Opioid Monitoring Tool?</vt:lpstr>
      <vt:lpstr>APCD as a Standalone Opioid Monitoring Tool?</vt:lpstr>
      <vt:lpstr>Concurrent Use of Opioids and Benzodiazepines (COB)</vt:lpstr>
      <vt:lpstr>Use of Opioids at High Dosage in Persons Without Cancer (OHD)</vt:lpstr>
      <vt:lpstr>Use of Opioids from Multiple Providers in Persons Without Cancer (OMP)</vt:lpstr>
      <vt:lpstr>Use of Opioids at High Dosage and from Multiple Providers in Persons Without Cancer (OHDMP)</vt:lpstr>
      <vt:lpstr>Basic Diagnostics (APCD | CSD)</vt:lpstr>
      <vt:lpstr>Basic Diagnostics (APCD | CSD)</vt:lpstr>
      <vt:lpstr>Basic Diagnostics (APCD | CSD)</vt:lpstr>
      <vt:lpstr>Results by Age Groups (ApCD | CSD)</vt:lpstr>
      <vt:lpstr>Conclusion and Looking Forward</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Utah’s APCD as a Stand-alone Opioid Monitoring Tool</dc:title>
  <cp:lastModifiedBy>Sterling Petersen</cp:lastModifiedBy>
  <cp:revision>14</cp:revision>
  <dcterms:modified xsi:type="dcterms:W3CDTF">2018-10-10T03:50:09Z</dcterms:modified>
</cp:coreProperties>
</file>