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424" r:id="rId1"/>
  </p:sldMasterIdLst>
  <p:handoutMasterIdLst>
    <p:handoutMasterId r:id="rId7"/>
  </p:handoutMasterIdLst>
  <p:sldIdLst>
    <p:sldId id="256" r:id="rId2"/>
    <p:sldId id="262" r:id="rId3"/>
    <p:sldId id="263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B2A48-634B-4FD2-BB8C-A453CF138CB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7D785-9B25-46DC-A794-6C3272DB8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27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none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2B3613D-8FAD-4C8B-AC89-8B67E3AA954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FD4730A-1C08-4857-92F4-5B795110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746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13D-8FAD-4C8B-AC89-8B67E3AA954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730A-1C08-4857-92F4-5B795110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0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2B3613D-8FAD-4C8B-AC89-8B67E3AA954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FD4730A-1C08-4857-92F4-5B795110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59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13D-8FAD-4C8B-AC89-8B67E3AA954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FD4730A-1C08-4857-92F4-5B795110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 baseline="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2B3613D-8FAD-4C8B-AC89-8B67E3AA954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FD4730A-1C08-4857-92F4-5B795110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276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13D-8FAD-4C8B-AC89-8B67E3AA954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730A-1C08-4857-92F4-5B795110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5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13D-8FAD-4C8B-AC89-8B67E3AA954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730A-1C08-4857-92F4-5B795110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64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13D-8FAD-4C8B-AC89-8B67E3AA954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730A-1C08-4857-92F4-5B79511091F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4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13D-8FAD-4C8B-AC89-8B67E3AA954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730A-1C08-4857-92F4-5B795110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86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 cap="none" baseline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2B3613D-8FAD-4C8B-AC89-8B67E3AA954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FD4730A-1C08-4857-92F4-5B795110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3613D-8FAD-4C8B-AC89-8B67E3AA954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4730A-1C08-4857-92F4-5B795110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3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2B3613D-8FAD-4C8B-AC89-8B67E3AA9546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FD4730A-1C08-4857-92F4-5B79511091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2671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25" r:id="rId1"/>
    <p:sldLayoutId id="2147486426" r:id="rId2"/>
    <p:sldLayoutId id="2147486427" r:id="rId3"/>
    <p:sldLayoutId id="2147486428" r:id="rId4"/>
    <p:sldLayoutId id="2147486429" r:id="rId5"/>
    <p:sldLayoutId id="2147486430" r:id="rId6"/>
    <p:sldLayoutId id="2147486431" r:id="rId7"/>
    <p:sldLayoutId id="2147486432" r:id="rId8"/>
    <p:sldLayoutId id="2147486433" r:id="rId9"/>
    <p:sldLayoutId id="2147486434" r:id="rId10"/>
    <p:sldLayoutId id="214748643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none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Comparative Effectiveness of Hospital Outcomes in Medicare Inpatient Elective Laparoscopic Cholecystectomy (ELC)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1192" y="2296875"/>
            <a:ext cx="11029615" cy="367830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Data source</a:t>
            </a:r>
            <a:r>
              <a:rPr lang="en-US" dirty="0" smtClean="0"/>
              <a:t>: </a:t>
            </a:r>
            <a:r>
              <a:rPr lang="en-US" u="sng" dirty="0" smtClean="0"/>
              <a:t>Medicare Limited Data Set </a:t>
            </a:r>
            <a:r>
              <a:rPr lang="en-US" dirty="0" smtClean="0"/>
              <a:t>(2010-2012)</a:t>
            </a:r>
          </a:p>
          <a:p>
            <a:r>
              <a:rPr lang="en-US" b="1" dirty="0" smtClean="0"/>
              <a:t>Objective</a:t>
            </a:r>
            <a:r>
              <a:rPr lang="en-US" dirty="0" smtClean="0"/>
              <a:t>: Define differences in performance of inpatient Elective Laparoscopic Cholecystectomy (ELC) in Medicare patients and the opportunity for care improvement.</a:t>
            </a:r>
          </a:p>
          <a:p>
            <a:r>
              <a:rPr lang="en-US" b="1" dirty="0" smtClean="0"/>
              <a:t>Methods</a:t>
            </a:r>
            <a:r>
              <a:rPr lang="en-US" dirty="0" smtClean="0"/>
              <a:t>: Logistic prediction models were developed for Inpatient Deaths, 3-sigma Prolonged Length-of-Stay outliers (</a:t>
            </a:r>
            <a:r>
              <a:rPr lang="en-US" dirty="0" err="1" smtClean="0"/>
              <a:t>prLOS</a:t>
            </a:r>
            <a:r>
              <a:rPr lang="en-US" dirty="0" smtClean="0"/>
              <a:t>) among live discharges, 90-Day Post-Discharge Readmissions (with scheduled, trauma, and cancer readmissions excluded), and 90-Day Post-discharge Deaths without Readmission (PD-Deaths).  Risk-adjusted adverse outcomes (AOs) from the logistic models were computed for hospitals with &gt;50 qualifying cases and Z-scores were calculated for comparison of performance. </a:t>
            </a:r>
          </a:p>
          <a:p>
            <a:r>
              <a:rPr lang="en-US" b="1" dirty="0" smtClean="0"/>
              <a:t>Results</a:t>
            </a:r>
            <a:r>
              <a:rPr lang="en-US" dirty="0" smtClean="0"/>
              <a:t>: 22 hospitals had AOs that were 2 standard deviations less than predicted, and 35 were 2 standard deviations greater than predicted. The risk-adjusted AO rate was 10.5% for the aggregated top quartile of hospitals and was 35.3% for the bottom quartile of performers (P&lt;0.001).</a:t>
            </a:r>
            <a:endParaRPr lang="en-US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581192" y="1800563"/>
            <a:ext cx="11029616" cy="42724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dirty="0">
                <a:solidFill>
                  <a:schemeClr val="accent1"/>
                </a:solidFill>
              </a:rPr>
              <a:t>Susan Nedza, </a:t>
            </a:r>
            <a:r>
              <a:rPr lang="en-US" sz="2400" dirty="0" smtClean="0">
                <a:solidFill>
                  <a:schemeClr val="accent1"/>
                </a:solidFill>
              </a:rPr>
              <a:t>MD, MBA, FACEP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47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dirty="0"/>
              <a:t>Comparative Effectiveness of Hospital Outcomes in Medicare Inpatient Elective Laparoscopic Cholecystectomy (ELC)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dirty="0" smtClean="0"/>
              <a:t>Appendix I. Results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677862"/>
              </p:ext>
            </p:extLst>
          </p:nvPr>
        </p:nvGraphicFramePr>
        <p:xfrm>
          <a:off x="3011606" y="2145882"/>
          <a:ext cx="6158192" cy="377444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4449033">
                  <a:extLst>
                    <a:ext uri="{9D8B030D-6E8A-4147-A177-3AD203B41FA5}">
                      <a16:colId xmlns="" xmlns:a16="http://schemas.microsoft.com/office/drawing/2014/main" val="1264043139"/>
                    </a:ext>
                  </a:extLst>
                </a:gridCol>
                <a:gridCol w="1709159">
                  <a:extLst>
                    <a:ext uri="{9D8B030D-6E8A-4147-A177-3AD203B41FA5}">
                      <a16:colId xmlns="" xmlns:a16="http://schemas.microsoft.com/office/drawing/2014/main" val="25298323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Results</a:t>
                      </a:r>
                      <a:r>
                        <a:rPr lang="en-US" baseline="0" dirty="0" smtClean="0"/>
                        <a:t> for </a:t>
                      </a:r>
                      <a:r>
                        <a:rPr lang="en-US" dirty="0" smtClean="0"/>
                        <a:t>635 Hospitals</a:t>
                      </a:r>
                      <a:r>
                        <a:rPr lang="en-US" baseline="0" dirty="0" smtClean="0"/>
                        <a:t>; </a:t>
                      </a:r>
                      <a:r>
                        <a:rPr lang="en-US" dirty="0" smtClean="0"/>
                        <a:t>51,311 Patients *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30787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Inpatient Deaths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281 (0.55%)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18140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RApoLOS</a:t>
                      </a:r>
                      <a:r>
                        <a:rPr lang="en-US" dirty="0" smtClean="0"/>
                        <a:t> Outliers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3,879 (7.6%)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984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Post-discharge Deaths without Readmission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694 (1.4%)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419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90-Day Post-Discharge Readmissions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7,372 (13.8%)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80439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Post-discharge Deaths with Readmission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513 (1.0%)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6006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Overall Adverse Outcomes</a:t>
                      </a:r>
                      <a:endParaRPr lang="en-US" dirty="0" smtClean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10,803 (21.1%</a:t>
                      </a:r>
                      <a:r>
                        <a:rPr lang="en-US" dirty="0" smtClean="0"/>
                        <a:t>)</a:t>
                      </a:r>
                      <a:endParaRPr lang="en-US" dirty="0" smtClean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56843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Overall 90-Day Death Rate</a:t>
                      </a:r>
                      <a:endParaRPr lang="en-US" dirty="0" smtClean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2,403  (2.9%)</a:t>
                      </a:r>
                      <a:endParaRPr lang="en-US" sz="1800" dirty="0" smtClean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6517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3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12368" cy="988332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Comparative Effectiveness of Hospital Outcomes in Medicare Inpatient Elective Laparoscopic Cholecystectomy (ELC)</a:t>
            </a:r>
            <a:br>
              <a:rPr lang="en-US" sz="2000" dirty="0"/>
            </a:br>
            <a:r>
              <a:rPr lang="en-US" dirty="0" smtClean="0"/>
              <a:t>Appendix. MS-DRGs of 90-Day Readmissions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279102"/>
              </p:ext>
            </p:extLst>
          </p:nvPr>
        </p:nvGraphicFramePr>
        <p:xfrm>
          <a:off x="2509105" y="1957271"/>
          <a:ext cx="7282678" cy="4800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97865">
                  <a:extLst>
                    <a:ext uri="{9D8B030D-6E8A-4147-A177-3AD203B41FA5}">
                      <a16:colId xmlns="" xmlns:a16="http://schemas.microsoft.com/office/drawing/2014/main" val="4187498250"/>
                    </a:ext>
                  </a:extLst>
                </a:gridCol>
                <a:gridCol w="3757667">
                  <a:extLst>
                    <a:ext uri="{9D8B030D-6E8A-4147-A177-3AD203B41FA5}">
                      <a16:colId xmlns="" xmlns:a16="http://schemas.microsoft.com/office/drawing/2014/main" val="3115876192"/>
                    </a:ext>
                  </a:extLst>
                </a:gridCol>
                <a:gridCol w="1427146">
                  <a:extLst>
                    <a:ext uri="{9D8B030D-6E8A-4147-A177-3AD203B41FA5}">
                      <a16:colId xmlns="" xmlns:a16="http://schemas.microsoft.com/office/drawing/2014/main" val="2294676326"/>
                    </a:ext>
                  </a:extLst>
                </a:gridCol>
              </a:tblGrid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MS-DRGs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Description of Grouping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% of</a:t>
                      </a:r>
                      <a:r>
                        <a:rPr lang="en-US" sz="900" baseline="0" dirty="0" smtClean="0"/>
                        <a:t> Readmissions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2789535"/>
                  </a:ext>
                </a:extLst>
              </a:tr>
              <a:tr h="20014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391-395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Gastrointestinal</a:t>
                      </a:r>
                      <a:r>
                        <a:rPr lang="en-US" sz="900" baseline="0" dirty="0" smtClean="0"/>
                        <a:t> and Digestive Disease Diagnoses and Disorders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10.3%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59483309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291-293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Heart Failure and Shock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5.4%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18836400"/>
                  </a:ext>
                </a:extLst>
              </a:tr>
              <a:tr h="20014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003-004; 166-168;186-192;</a:t>
                      </a:r>
                      <a:r>
                        <a:rPr lang="en-US" sz="900" baseline="0" dirty="0" smtClean="0"/>
                        <a:t> 196-208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Non-infection Pulmonary Diagnosis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5.3%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48989831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870-872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Septicemia or Severe Sepsis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4.9%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05968137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177-179; 193-195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Pneumonia or Respiratory</a:t>
                      </a:r>
                      <a:r>
                        <a:rPr lang="en-US" sz="900" baseline="0" dirty="0" smtClean="0"/>
                        <a:t> Infection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4.3%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52468571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853-858; 862-864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Postoperative Infections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4.1%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1863025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438-440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Disorders</a:t>
                      </a:r>
                      <a:r>
                        <a:rPr lang="en-US" sz="900" baseline="0" dirty="0" smtClean="0"/>
                        <a:t> of the Pancreas; not Malignancy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3.6%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09090012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242-244;</a:t>
                      </a:r>
                      <a:r>
                        <a:rPr lang="en-US" sz="900" baseline="0" dirty="0" smtClean="0"/>
                        <a:t> 308-310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Cardiac Arrhythmias and Conduction Disorders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3.3%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72364528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444-446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Disorders of the Biliary Tract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3.1%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08959315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689-690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Kidney and Urinary Tract Infections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2.9%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58041655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640-641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Disorders of Nutrition, Metabolism, and Fluids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2.8%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79250542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371-373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Major GI Disorders and Peritonitis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2.7%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31440311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377-379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GI Hemorrhage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2.6%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32827080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682-684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Renal Failure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2.6%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38289364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231-236; 246-251; 280-285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Myocardial Infarction,</a:t>
                      </a:r>
                      <a:r>
                        <a:rPr lang="en-US" sz="900" baseline="0" dirty="0" smtClean="0"/>
                        <a:t> Coronary Artery Intervention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2.4%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77217031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034-039; 061-069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Cerebrovascular Accident and Ischemia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2.4%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67031583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311-313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Cardiovascular Symptoms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2.0%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0873572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919-921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Complications of Treatment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1.3%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44315131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388-390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GI Obstruction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1.3%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84831040"/>
                  </a:ext>
                </a:extLst>
              </a:tr>
              <a:tr h="166925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176-177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Pulmonary</a:t>
                      </a:r>
                      <a:r>
                        <a:rPr lang="en-US" sz="900" baseline="0" dirty="0" smtClean="0"/>
                        <a:t> Embolism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1.2%</a:t>
                      </a:r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8589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63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dirty="0"/>
              <a:t>Comparative Effectiveness of Hospital Outcomes in Medicare Inpatient Elective Laparoscopic Cholecystectomy (ELC)</a:t>
            </a:r>
            <a:br>
              <a:rPr lang="en-US" sz="2000" dirty="0"/>
            </a:br>
            <a:r>
              <a:rPr lang="en-US" dirty="0" smtClean="0"/>
              <a:t>Appendix III. Hospital Risk-Adjusted Adverse Outcomes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t="1055" r="965" b="2552"/>
          <a:stretch/>
        </p:blipFill>
        <p:spPr bwMode="auto">
          <a:xfrm>
            <a:off x="6506263" y="2897023"/>
            <a:ext cx="4520726" cy="267483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Content Placeholder 5"/>
          <p:cNvSpPr>
            <a:spLocks noGrp="1"/>
          </p:cNvSpPr>
          <p:nvPr>
            <p:ph sz="half" idx="1"/>
          </p:nvPr>
        </p:nvSpPr>
        <p:spPr>
          <a:xfrm>
            <a:off x="1144507" y="2468881"/>
            <a:ext cx="4401095" cy="36576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 smtClean="0"/>
              <a:t>Hospital Risk-Adjusted AO by Quartile</a:t>
            </a:r>
            <a:endParaRPr lang="en-US" dirty="0"/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6659350" y="2468881"/>
            <a:ext cx="4214552" cy="351906"/>
          </a:xfrm>
          <a:prstGeom prst="rect">
            <a:avLst/>
          </a:prstGeom>
        </p:spPr>
        <p:txBody>
          <a:bodyPr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Hospital Risk-Adjusted AO by </a:t>
            </a:r>
            <a:r>
              <a:rPr lang="en-US" dirty="0" smtClean="0"/>
              <a:t>Decile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" t="14546" r="965" b="1420"/>
          <a:stretch/>
        </p:blipFill>
        <p:spPr bwMode="auto">
          <a:xfrm>
            <a:off x="750118" y="2897023"/>
            <a:ext cx="5197755" cy="267483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15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dirty="0"/>
              <a:t>Comparative Effectiveness of Hospital Outcomes in Medicare Inpatient Elective Laparoscopic Cholecystectomy (ELC)</a:t>
            </a:r>
            <a:br>
              <a:rPr lang="en-US" sz="2000" dirty="0"/>
            </a:br>
            <a:r>
              <a:rPr lang="en-US" dirty="0" smtClean="0"/>
              <a:t>Appendix IV</a:t>
            </a:r>
            <a:r>
              <a:rPr lang="en-US" dirty="0"/>
              <a:t>. </a:t>
            </a:r>
            <a:r>
              <a:rPr lang="en-US" dirty="0" smtClean="0"/>
              <a:t>Z-scores for 635 Hospitals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144507" y="2468881"/>
            <a:ext cx="4401095" cy="36576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 smtClean="0"/>
              <a:t>Z-scores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659350" y="2468881"/>
            <a:ext cx="4214552" cy="35190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/>
              <a:t>Hospital Case Volume vs. Z-score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" r="1787"/>
          <a:stretch/>
        </p:blipFill>
        <p:spPr bwMode="auto">
          <a:xfrm>
            <a:off x="6659350" y="2820786"/>
            <a:ext cx="4214552" cy="3521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2" t="13443" r="15187" b="1876"/>
          <a:stretch/>
        </p:blipFill>
        <p:spPr bwMode="auto">
          <a:xfrm>
            <a:off x="1175433" y="2842514"/>
            <a:ext cx="4339244" cy="26268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41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MPA (blues 2)">
      <a:dk1>
        <a:srgbClr val="1E295D"/>
      </a:dk1>
      <a:lt1>
        <a:srgbClr val="F2F2F2"/>
      </a:lt1>
      <a:dk2>
        <a:srgbClr val="55585E"/>
      </a:dk2>
      <a:lt2>
        <a:srgbClr val="FFFFFF"/>
      </a:lt2>
      <a:accent1>
        <a:srgbClr val="1C3E99"/>
      </a:accent1>
      <a:accent2>
        <a:srgbClr val="5B9BD3"/>
      </a:accent2>
      <a:accent3>
        <a:srgbClr val="1E295D"/>
      </a:accent3>
      <a:accent4>
        <a:srgbClr val="95B2C2"/>
      </a:accent4>
      <a:accent5>
        <a:srgbClr val="1D536A"/>
      </a:accent5>
      <a:accent6>
        <a:srgbClr val="B3B3B3"/>
      </a:accent6>
      <a:hlink>
        <a:srgbClr val="345FAB"/>
      </a:hlink>
      <a:folHlink>
        <a:srgbClr val="5B9BD3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177</TotalTime>
  <Words>477</Words>
  <Application>Microsoft Office PowerPoint</Application>
  <PresentationFormat>Widescreen</PresentationFormat>
  <Paragraphs>92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Gill Sans MT</vt:lpstr>
      <vt:lpstr>Wingdings 2</vt:lpstr>
      <vt:lpstr>Dividend</vt:lpstr>
      <vt:lpstr>Comparative Effectiveness of Hospital Outcomes in Medicare Inpatient Elective Laparoscopic Cholecystectomy (ELC)</vt:lpstr>
      <vt:lpstr>Comparative Effectiveness of Hospital Outcomes in Medicare Inpatient Elective Laparoscopic Cholecystectomy (ELC) Appendix I. Results</vt:lpstr>
      <vt:lpstr>Comparative Effectiveness of Hospital Outcomes in Medicare Inpatient Elective Laparoscopic Cholecystectomy (ELC) Appendix. MS-DRGs of 90-Day Readmissions</vt:lpstr>
      <vt:lpstr>Comparative Effectiveness of Hospital Outcomes in Medicare Inpatient Elective Laparoscopic Cholecystectomy (ELC) Appendix III. Hospital Risk-Adjusted Adverse Outcomes</vt:lpstr>
      <vt:lpstr>Comparative Effectiveness of Hospital Outcomes in Medicare Inpatient Elective Laparoscopic Cholecystectomy (ELC) Appendix IV. Z-scores for 635 Hospitals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Effectiveness of Hospital Outcomes in Medicare Inpatient Elective Laparoscopic Cholecystectomy (ELC)</dc:title>
  <dc:creator>Kristin Hitchcock</dc:creator>
  <cp:lastModifiedBy>Robin Pratt</cp:lastModifiedBy>
  <cp:revision>18</cp:revision>
  <dcterms:created xsi:type="dcterms:W3CDTF">2015-10-12T19:47:05Z</dcterms:created>
  <dcterms:modified xsi:type="dcterms:W3CDTF">2015-10-22T16:44:22Z</dcterms:modified>
</cp:coreProperties>
</file>