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92" r:id="rId3"/>
    <p:sldId id="300" r:id="rId4"/>
    <p:sldId id="364" r:id="rId5"/>
    <p:sldId id="391" r:id="rId6"/>
    <p:sldId id="390" r:id="rId7"/>
    <p:sldId id="369" r:id="rId8"/>
    <p:sldId id="389" r:id="rId9"/>
    <p:sldId id="396" r:id="rId10"/>
    <p:sldId id="380" r:id="rId11"/>
    <p:sldId id="382" r:id="rId12"/>
    <p:sldId id="392" r:id="rId13"/>
    <p:sldId id="393" r:id="rId14"/>
    <p:sldId id="381" r:id="rId15"/>
    <p:sldId id="394" r:id="rId16"/>
    <p:sldId id="367" r:id="rId17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04">
          <p15:clr>
            <a:srgbClr val="A4A3A4"/>
          </p15:clr>
        </p15:guide>
        <p15:guide id="4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Schuster" initials="K" lastIdx="7" clrIdx="0"/>
  <p:cmAuthor id="1" name="Windows User" initials="WU" lastIdx="4" clrIdx="1"/>
  <p:cmAuthor id="2" name="Jennifer Stephens" initials="JS" lastIdx="2" clrIdx="2"/>
  <p:cmAuthor id="3" name="Brent Sandmeyer" initials="BAS" lastIdx="3" clrIdx="3"/>
  <p:cmAuthor id="4" name="Rob Timmons" initials="RT" lastIdx="3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2438F4"/>
    <a:srgbClr val="1A53B0"/>
    <a:srgbClr val="F794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14" autoAdjust="0"/>
    <p:restoredTop sz="74744" autoAdjust="0"/>
  </p:normalViewPr>
  <p:slideViewPr>
    <p:cSldViewPr>
      <p:cViewPr varScale="1">
        <p:scale>
          <a:sx n="61" d="100"/>
          <a:sy n="61" d="100"/>
        </p:scale>
        <p:origin x="144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798" y="72"/>
      </p:cViewPr>
      <p:guideLst>
        <p:guide orient="horz" pos="2880"/>
        <p:guide pos="2160"/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B0E40ABE-DCA6-4B7A-B1BC-961182C98C1E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A63DE9D1-BBA0-4F2C-9FA0-7B37DDC69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92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E6A51F5C-5F11-4D3C-9DB8-B32B05FECA1E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F9BBA898-0014-496A-B214-7AE5CAF31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57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 fontScale="85000" lnSpcReduction="20000"/>
          </a:bodyPr>
          <a:lstStyle/>
          <a:p>
            <a:pPr lvl="2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65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595"/>
              </a:spcAft>
            </a:pPr>
            <a:endParaRPr lang="en-US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54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/>
          </a:bodyPr>
          <a:lstStyle/>
          <a:p>
            <a:pPr lvl="2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57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595"/>
              </a:spcAft>
            </a:pPr>
            <a:endParaRPr lang="en-US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14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BA898-0014-496A-B214-7AE5CAF314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98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595"/>
              </a:spcAft>
            </a:pPr>
            <a:endParaRPr lang="en-US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9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595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115000"/>
              </a:lnSpc>
              <a:spcAft>
                <a:spcPts val="595"/>
              </a:spcAft>
            </a:pPr>
            <a:endParaRPr lang="en-US" dirty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9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BA898-0014-496A-B214-7AE5CAF314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761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595"/>
              </a:spcAft>
            </a:pPr>
            <a:endParaRPr lang="en-US" dirty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9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426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/>
          </a:bodyPr>
          <a:lstStyle/>
          <a:p>
            <a:pPr lvl="2"/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15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595"/>
              </a:spcAft>
            </a:pPr>
            <a:endParaRPr lang="en-US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81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380225"/>
            <a:ext cx="5546104" cy="438652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595"/>
              </a:spcAft>
            </a:pPr>
            <a:endParaRPr lang="en-US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98665-DC26-4EFB-94D2-93E5ADCD5CB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94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352800"/>
            <a:ext cx="77724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76800"/>
            <a:ext cx="6400800" cy="7620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 and 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4265-A4C3-B548-B231-ADDC296B495B}" type="datetime1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1FD8-5C2B-1A44-9725-6957C54F16FD}" type="datetime1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C24A-33C1-654A-9E08-A5468D41EA54}" type="datetime1">
              <a:rPr lang="en-US" smtClean="0"/>
              <a:t>10/23/2015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562600"/>
            <a:ext cx="769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2711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Author and Date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DE43-45F2-714B-9512-9DDE4BE6BD46}" type="datetime1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77F-0695-4C57-AF40-70739867F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FC8C8-78CF-7842-A1AC-401AE4B81EAF}" type="datetime1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B30A-E152-8D43-93D6-6146E860788F}" type="datetime1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002DA-B4C7-F64F-973E-D2B9D04B4E80}" type="datetime1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C24A-33C1-654A-9E08-A5468D41EA54}" type="datetime1">
              <a:rPr lang="en-US" smtClean="0"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979-8FD5-D94E-9493-7E635315116E}" type="datetime1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2412-A65B-AE42-81D1-063ADF4726DA}" type="datetime1">
              <a:rPr lang="en-US" smtClean="0"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84712-8E39-024F-9126-73B259666B5C}" type="datetime1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8B51-08B8-6B43-8FC0-884E9553DCFA}" type="datetime1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98B19-F477-8C42-AD8F-0885B1BA7BA2}" type="datetime1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15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8138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SzPct val="80000"/>
        <a:buFont typeface="Arial" pitchFamily="34" charset="0"/>
        <a:buChar char="►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284163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953000"/>
            <a:ext cx="8229600" cy="117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Author and 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79C4C-018F-6A4F-8933-B1DD8099522D}" type="datetime1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977F-0695-4C57-AF40-70739867F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2800" b="1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onahrq.ahrq.gov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iane@stollenwerks.com" TargetMode="External"/><Relationship Id="rId4" Type="http://schemas.openxmlformats.org/officeDocument/2006/relationships/hyperlink" Target="mailto:MONAHRQ@AHRQ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onahrq.ahrq.go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hrq.gov/professionals/systems/monahrq/site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191" y="4191000"/>
            <a:ext cx="9296400" cy="18288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1F497D"/>
                </a:solidFill>
              </a:rPr>
              <a:t>ICD-10 Implementation: </a:t>
            </a:r>
            <a:br>
              <a:rPr lang="en-US" dirty="0" smtClean="0">
                <a:solidFill>
                  <a:srgbClr val="1F497D"/>
                </a:solidFill>
              </a:rPr>
            </a:br>
            <a:r>
              <a:rPr lang="en-US" dirty="0" smtClean="0">
                <a:solidFill>
                  <a:srgbClr val="1F497D"/>
                </a:solidFill>
              </a:rPr>
              <a:t>Opportunities and Challenges </a:t>
            </a:r>
            <a:r>
              <a:rPr lang="en-US" dirty="0" smtClean="0">
                <a:solidFill>
                  <a:srgbClr val="2438F4"/>
                </a:solidFill>
              </a:rPr>
              <a:t/>
            </a:r>
            <a:br>
              <a:rPr lang="en-US" dirty="0" smtClean="0">
                <a:solidFill>
                  <a:srgbClr val="2438F4"/>
                </a:solidFill>
              </a:rPr>
            </a:br>
            <a:r>
              <a:rPr lang="en-US" dirty="0" smtClean="0">
                <a:solidFill>
                  <a:srgbClr val="2438F4"/>
                </a:solidFill>
              </a:rPr>
              <a:t/>
            </a:r>
            <a:br>
              <a:rPr lang="en-US" dirty="0" smtClean="0">
                <a:solidFill>
                  <a:srgbClr val="2438F4"/>
                </a:solidFill>
              </a:rPr>
            </a:b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iane Stollenwerk, MPP</a:t>
            </a:r>
            <a:b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NAHDO Conference - October 28, 2015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icture 5" descr="pres-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4085861" cy="141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0" y="3154762"/>
            <a:ext cx="5055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00E6"/>
                </a:solidFill>
              </a:rPr>
              <a:t>	</a:t>
            </a:r>
            <a:r>
              <a:rPr lang="en-US" sz="1700" b="1" i="1" dirty="0">
                <a:solidFill>
                  <a:schemeClr val="bg1">
                    <a:lumMod val="50000"/>
                  </a:schemeClr>
                </a:solidFill>
              </a:rPr>
              <a:t>Input Your Data. Output Your Website.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336332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6781800" cy="7683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ICD-10 Implications: MONARHQ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382000" cy="510540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charset="0"/>
              <a:buChar char="•"/>
            </a:pPr>
            <a:r>
              <a:rPr lang="en-US" sz="2600" dirty="0" smtClean="0"/>
              <a:t>Limited impact </a:t>
            </a:r>
            <a:r>
              <a:rPr lang="en-US" sz="2600" dirty="0"/>
              <a:t>on MONAHRQ and </a:t>
            </a:r>
            <a:r>
              <a:rPr lang="en-US" sz="2600" dirty="0" smtClean="0"/>
              <a:t>websites it generates, although all of the data sources are affected by ICD-10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charset="0"/>
              <a:buChar char="•"/>
            </a:pPr>
            <a:endParaRPr lang="en-US" sz="1500" dirty="0" smtClean="0"/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None/>
            </a:pPr>
            <a:r>
              <a:rPr lang="en-US" dirty="0" smtClean="0"/>
              <a:t>1. </a:t>
            </a:r>
            <a:r>
              <a:rPr lang="en-US" sz="2600" dirty="0" smtClean="0"/>
              <a:t>Data </a:t>
            </a:r>
            <a:r>
              <a:rPr lang="en-US" sz="2600" dirty="0"/>
              <a:t>sources from </a:t>
            </a:r>
            <a:r>
              <a:rPr lang="en-US" sz="2600" dirty="0" smtClean="0"/>
              <a:t>CMS: </a:t>
            </a:r>
            <a:r>
              <a:rPr lang="en-US" sz="2600" i="1" dirty="0" smtClean="0"/>
              <a:t>no impact</a:t>
            </a:r>
          </a:p>
          <a:p>
            <a:pPr marL="627063" lvl="2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charset="0"/>
              <a:buChar char="•"/>
            </a:pPr>
            <a:r>
              <a:rPr lang="en-US" dirty="0" smtClean="0"/>
              <a:t>Host </a:t>
            </a:r>
            <a:r>
              <a:rPr lang="en-US" dirty="0"/>
              <a:t>Users </a:t>
            </a:r>
            <a:r>
              <a:rPr lang="en-US" dirty="0" smtClean="0"/>
              <a:t>will continue to input measure </a:t>
            </a:r>
            <a:r>
              <a:rPr lang="en-US" dirty="0"/>
              <a:t>results </a:t>
            </a:r>
            <a:r>
              <a:rPr lang="en-US" dirty="0" smtClean="0"/>
              <a:t>provided by CMS</a:t>
            </a:r>
          </a:p>
          <a:p>
            <a:pPr marL="627063" lvl="2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charset="0"/>
              <a:buChar char="•"/>
            </a:pPr>
            <a:endParaRPr lang="en-US" dirty="0" smtClean="0"/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None/>
            </a:pPr>
            <a:r>
              <a:rPr lang="en-US" sz="2600" dirty="0" smtClean="0"/>
              <a:t>2. Raw data used to calculate AHRQ QIs: </a:t>
            </a:r>
            <a:r>
              <a:rPr lang="en-US" sz="2600" i="1" dirty="0" smtClean="0"/>
              <a:t>small impact</a:t>
            </a:r>
          </a:p>
          <a:p>
            <a:pPr marL="627063" lvl="2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charset="0"/>
              <a:buChar char="•"/>
            </a:pPr>
            <a:r>
              <a:rPr lang="en-US" dirty="0" smtClean="0"/>
              <a:t>Continue to use </a:t>
            </a:r>
            <a:r>
              <a:rPr lang="en-US" dirty="0" err="1" smtClean="0"/>
              <a:t>WinQI</a:t>
            </a:r>
            <a:r>
              <a:rPr lang="en-US" dirty="0" smtClean="0"/>
              <a:t> </a:t>
            </a:r>
            <a:r>
              <a:rPr lang="en-US" dirty="0"/>
              <a:t>or QI SAS software </a:t>
            </a:r>
            <a:r>
              <a:rPr lang="en-US" dirty="0" smtClean="0"/>
              <a:t>(free from </a:t>
            </a:r>
            <a:r>
              <a:rPr lang="en-US" dirty="0"/>
              <a:t>AHRQ) to calculate </a:t>
            </a:r>
            <a:r>
              <a:rPr lang="en-US" dirty="0" smtClean="0"/>
              <a:t>AHRQ QI results to input into MONAHRQ </a:t>
            </a:r>
          </a:p>
          <a:p>
            <a:pPr marL="627063" lvl="2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charset="0"/>
              <a:buChar char="•"/>
            </a:pPr>
            <a:r>
              <a:rPr lang="en-US" dirty="0" smtClean="0"/>
              <a:t>QI </a:t>
            </a:r>
            <a:r>
              <a:rPr lang="en-US" dirty="0"/>
              <a:t>SAS and </a:t>
            </a:r>
            <a:r>
              <a:rPr lang="en-US" dirty="0" err="1"/>
              <a:t>WinQI</a:t>
            </a:r>
            <a:r>
              <a:rPr lang="en-US" dirty="0"/>
              <a:t> </a:t>
            </a:r>
            <a:r>
              <a:rPr lang="en-US" dirty="0" smtClean="0"/>
              <a:t>software, to </a:t>
            </a:r>
            <a:r>
              <a:rPr lang="en-US" dirty="0"/>
              <a:t>be released </a:t>
            </a:r>
            <a:r>
              <a:rPr lang="en-US" dirty="0" smtClean="0"/>
              <a:t>in spring 2016, will be able to calculate AHRQ QI results </a:t>
            </a:r>
            <a:r>
              <a:rPr lang="en-US" dirty="0"/>
              <a:t>using </a:t>
            </a:r>
            <a:r>
              <a:rPr lang="en-US" dirty="0" smtClean="0"/>
              <a:t>ICD-10 data </a:t>
            </a:r>
          </a:p>
          <a:p>
            <a:pPr marL="627063" lvl="2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charset="0"/>
              <a:buChar char="•"/>
            </a:pPr>
            <a:r>
              <a:rPr lang="en-US" dirty="0" smtClean="0"/>
              <a:t>ICD-10 codes </a:t>
            </a:r>
            <a:r>
              <a:rPr lang="en-US" dirty="0"/>
              <a:t>will </a:t>
            </a:r>
            <a:r>
              <a:rPr lang="en-US" dirty="0" smtClean="0"/>
              <a:t>affect the AHRQ </a:t>
            </a:r>
            <a:r>
              <a:rPr lang="en-US" dirty="0"/>
              <a:t>QI </a:t>
            </a:r>
            <a:r>
              <a:rPr lang="en-US" dirty="0" smtClean="0"/>
              <a:t>rates, thus changing the benchmark </a:t>
            </a:r>
            <a:r>
              <a:rPr lang="en-US" dirty="0"/>
              <a:t>data </a:t>
            </a:r>
            <a:r>
              <a:rPr lang="en-US" dirty="0" smtClean="0"/>
              <a:t>and hospitals’ own AHRQ QI results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 algn="r">
              <a:defRPr/>
            </a:pPr>
            <a:fld id="{DC00EC74-FF3C-46DE-BF98-C4032A8911A3}" type="slidenum">
              <a:rPr lang="en-US" smtClean="0"/>
              <a:pPr algn="r"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96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6781800" cy="7683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ICD-10 Implications: MONAHRQ, continued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382000" cy="5105400"/>
          </a:xfrm>
        </p:spPr>
        <p:txBody>
          <a:bodyPr>
            <a:noAutofit/>
          </a:bodyPr>
          <a:lstStyle/>
          <a:p>
            <a:pPr marL="0" lvl="1" indent="0">
              <a:spcAft>
                <a:spcPts val="600"/>
              </a:spcAft>
              <a:buClr>
                <a:schemeClr val="tx2"/>
              </a:buClr>
              <a:buSzPct val="150000"/>
              <a:buNone/>
            </a:pPr>
            <a:r>
              <a:rPr lang="en-US" dirty="0" smtClean="0"/>
              <a:t>3. Raw </a:t>
            </a:r>
            <a:r>
              <a:rPr lang="en-US" dirty="0"/>
              <a:t>data used </a:t>
            </a:r>
            <a:r>
              <a:rPr lang="en-US" dirty="0" smtClean="0"/>
              <a:t>for utilization reporting: </a:t>
            </a:r>
            <a:r>
              <a:rPr lang="en-US" i="1" dirty="0"/>
              <a:t>small impact</a:t>
            </a:r>
          </a:p>
          <a:p>
            <a:pPr marL="461962" indent="-457200">
              <a:spcAft>
                <a:spcPts val="600"/>
              </a:spcAft>
            </a:pPr>
            <a:r>
              <a:rPr lang="en-US" sz="1900" dirty="0" smtClean="0"/>
              <a:t>Computed </a:t>
            </a:r>
            <a:r>
              <a:rPr lang="en-US" sz="1900" dirty="0"/>
              <a:t>within MONAHRQ using the hospital inpatient and ED treat-and-release </a:t>
            </a:r>
            <a:r>
              <a:rPr lang="en-US" sz="1900" dirty="0" smtClean="0"/>
              <a:t>datasets</a:t>
            </a:r>
          </a:p>
          <a:p>
            <a:pPr marL="461962" indent="-457200">
              <a:spcAft>
                <a:spcPts val="600"/>
              </a:spcAft>
            </a:pPr>
            <a:r>
              <a:rPr lang="en-US" sz="1900" dirty="0" smtClean="0"/>
              <a:t>Utilization data are grouped using </a:t>
            </a:r>
            <a:r>
              <a:rPr lang="en-US" sz="1900" dirty="0"/>
              <a:t>Clinical Classifications Software (CCS) and MS-DRG </a:t>
            </a:r>
            <a:r>
              <a:rPr lang="en-US" sz="1900" dirty="0" smtClean="0"/>
              <a:t>codes</a:t>
            </a:r>
          </a:p>
          <a:p>
            <a:pPr marL="461962" indent="-457200">
              <a:spcAft>
                <a:spcPts val="600"/>
              </a:spcAft>
            </a:pPr>
            <a:r>
              <a:rPr lang="en-US" sz="1900" dirty="0" smtClean="0"/>
              <a:t>Where MS-DRG </a:t>
            </a:r>
            <a:r>
              <a:rPr lang="en-US" sz="1900" dirty="0"/>
              <a:t>and CCS coding </a:t>
            </a:r>
            <a:r>
              <a:rPr lang="en-US" sz="1900" dirty="0" smtClean="0"/>
              <a:t>based </a:t>
            </a:r>
            <a:r>
              <a:rPr lang="en-US" sz="1900" dirty="0"/>
              <a:t>on ICD-9 </a:t>
            </a:r>
            <a:r>
              <a:rPr lang="en-US" sz="1900" dirty="0" smtClean="0"/>
              <a:t>is </a:t>
            </a:r>
            <a:r>
              <a:rPr lang="en-US" sz="1900" dirty="0"/>
              <a:t>different from </a:t>
            </a:r>
            <a:r>
              <a:rPr lang="en-US" sz="1900" dirty="0" smtClean="0"/>
              <a:t>ICD-10, it will affect trending </a:t>
            </a:r>
            <a:r>
              <a:rPr lang="en-US" sz="1900" dirty="0"/>
              <a:t>reports </a:t>
            </a:r>
            <a:r>
              <a:rPr lang="en-US" sz="1900" dirty="0" smtClean="0"/>
              <a:t>generated by MONAHRQ  </a:t>
            </a:r>
          </a:p>
          <a:p>
            <a:pPr marL="461962" indent="-457200">
              <a:spcAft>
                <a:spcPts val="600"/>
              </a:spcAft>
            </a:pPr>
            <a:r>
              <a:rPr lang="en-US" sz="1900" dirty="0" smtClean="0"/>
              <a:t>In some cases, it </a:t>
            </a:r>
            <a:r>
              <a:rPr lang="en-US" sz="1900" dirty="0"/>
              <a:t>may not be advisable to generate </a:t>
            </a:r>
            <a:r>
              <a:rPr lang="en-US" sz="1900" dirty="0" smtClean="0"/>
              <a:t>trend </a:t>
            </a:r>
            <a:r>
              <a:rPr lang="en-US" sz="1900" dirty="0"/>
              <a:t>reports </a:t>
            </a:r>
            <a:r>
              <a:rPr lang="en-US" sz="1900" dirty="0" smtClean="0"/>
              <a:t>during the ICD-10 transition</a:t>
            </a:r>
          </a:p>
          <a:p>
            <a:pPr marL="461962" indent="-457200">
              <a:spcAft>
                <a:spcPts val="600"/>
              </a:spcAft>
            </a:pPr>
            <a:endParaRPr lang="en-US" sz="19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MONAHRQ will be updated in spring 2016 to </a:t>
            </a:r>
            <a:r>
              <a:rPr lang="en-US" sz="2400" dirty="0"/>
              <a:t>address </a:t>
            </a:r>
            <a:r>
              <a:rPr lang="en-US" sz="2400" dirty="0" smtClean="0"/>
              <a:t>these ICD-10 conversion issues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 algn="r">
              <a:defRPr/>
            </a:pPr>
            <a:fld id="{DC00EC74-FF3C-46DE-BF98-C4032A8911A3}" type="slidenum">
              <a:rPr lang="en-US" smtClean="0"/>
              <a:pPr algn="r"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94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6781800" cy="7683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ICD-10 Implications: MONAHRQ, continued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06962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4. Data </a:t>
            </a:r>
            <a:r>
              <a:rPr lang="en-US" sz="2400" dirty="0"/>
              <a:t>sets formatted </a:t>
            </a:r>
            <a:r>
              <a:rPr lang="en-US" sz="2400" dirty="0" smtClean="0"/>
              <a:t>with the Open </a:t>
            </a:r>
            <a:r>
              <a:rPr lang="en-US" sz="2400" dirty="0"/>
              <a:t>Source Framework: </a:t>
            </a:r>
            <a:r>
              <a:rPr lang="en-US" sz="2400" i="1" dirty="0"/>
              <a:t>impact varies </a:t>
            </a:r>
          </a:p>
          <a:p>
            <a:pPr>
              <a:spcAft>
                <a:spcPts val="600"/>
              </a:spcAft>
            </a:pPr>
            <a:r>
              <a:rPr lang="en-US" sz="1900" dirty="0" smtClean="0"/>
              <a:t>Can continue to input </a:t>
            </a:r>
            <a:r>
              <a:rPr lang="en-US" sz="1900" dirty="0"/>
              <a:t>unique datasets and design new reports, </a:t>
            </a:r>
            <a:r>
              <a:rPr lang="en-US" sz="1900" dirty="0" smtClean="0"/>
              <a:t>but it </a:t>
            </a:r>
            <a:r>
              <a:rPr lang="en-US" sz="1900" dirty="0"/>
              <a:t>will be up to </a:t>
            </a:r>
            <a:r>
              <a:rPr lang="en-US" sz="1900" dirty="0" smtClean="0"/>
              <a:t>the Host User to </a:t>
            </a:r>
            <a:r>
              <a:rPr lang="en-US" sz="1900" dirty="0"/>
              <a:t>address any ICD-10 issues</a:t>
            </a:r>
          </a:p>
          <a:p>
            <a:pPr>
              <a:spcAft>
                <a:spcPts val="600"/>
              </a:spcAft>
            </a:pPr>
            <a:r>
              <a:rPr lang="en-US" sz="1900" dirty="0"/>
              <a:t>After spring 2016, the Open Source community will have more options to use unique datasets and reports using </a:t>
            </a:r>
            <a:r>
              <a:rPr lang="en-US" sz="1900" dirty="0" smtClean="0"/>
              <a:t>MONAHRQ</a:t>
            </a:r>
          </a:p>
          <a:p>
            <a:pPr lvl="1">
              <a:spcAft>
                <a:spcPts val="600"/>
              </a:spcAft>
            </a:pP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400" dirty="0"/>
              <a:t>Future: MONAHRQ will continue to evolve and add new </a:t>
            </a:r>
            <a:r>
              <a:rPr lang="en-US" sz="2400" dirty="0" smtClean="0"/>
              <a:t>measures as available and appropriate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 algn="r">
              <a:defRPr/>
            </a:pPr>
            <a:fld id="{DC00EC74-FF3C-46DE-BF98-C4032A8911A3}" type="slidenum">
              <a:rPr lang="en-US" smtClean="0"/>
              <a:pPr algn="r"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8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7086600" cy="7683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ICD-10 Implications: Communications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098" y="1371600"/>
            <a:ext cx="8153400" cy="4953000"/>
          </a:xfrm>
        </p:spPr>
        <p:txBody>
          <a:bodyPr>
            <a:noAutofit/>
          </a:bodyPr>
          <a:lstStyle/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en-US" sz="2400" i="1" dirty="0"/>
              <a:t>Providers and payers</a:t>
            </a:r>
            <a:r>
              <a:rPr lang="en-US" sz="2400" dirty="0"/>
              <a:t>: </a:t>
            </a:r>
            <a:endParaRPr lang="en-US" sz="2400" dirty="0" smtClean="0"/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en-US" sz="2000" dirty="0" smtClean="0"/>
              <a:t>Extremely </a:t>
            </a:r>
            <a:r>
              <a:rPr lang="en-US" sz="2000" dirty="0"/>
              <a:t>aware of </a:t>
            </a:r>
            <a:r>
              <a:rPr lang="en-US" sz="2000" dirty="0" smtClean="0"/>
              <a:t>risks </a:t>
            </a:r>
            <a:r>
              <a:rPr lang="en-US" sz="2000" dirty="0"/>
              <a:t>and challenges associated </a:t>
            </a:r>
            <a:r>
              <a:rPr lang="en-US" sz="2000" dirty="0" smtClean="0"/>
              <a:t>with ICD-10</a:t>
            </a:r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en-US" sz="2000" dirty="0" smtClean="0"/>
              <a:t>Heightened </a:t>
            </a:r>
            <a:r>
              <a:rPr lang="en-US" sz="2000" dirty="0"/>
              <a:t>sensitivity and </a:t>
            </a:r>
            <a:r>
              <a:rPr lang="en-US" sz="2000" dirty="0" smtClean="0"/>
              <a:t>skepticism </a:t>
            </a:r>
            <a:r>
              <a:rPr lang="en-US" sz="2000" dirty="0"/>
              <a:t>about </a:t>
            </a:r>
            <a:r>
              <a:rPr lang="en-US" sz="2000" dirty="0" smtClean="0"/>
              <a:t>validity </a:t>
            </a:r>
            <a:r>
              <a:rPr lang="en-US" sz="2000" dirty="0"/>
              <a:t>of </a:t>
            </a:r>
            <a:r>
              <a:rPr lang="en-US" sz="2000" dirty="0" smtClean="0"/>
              <a:t>results</a:t>
            </a:r>
          </a:p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en-US" sz="2400" i="1" dirty="0" smtClean="0"/>
              <a:t>Employers </a:t>
            </a:r>
            <a:r>
              <a:rPr lang="en-US" sz="2400" i="1" dirty="0"/>
              <a:t>and other purchasers (and </a:t>
            </a:r>
            <a:r>
              <a:rPr lang="en-US" sz="2400" i="1" dirty="0" smtClean="0"/>
              <a:t>policy </a:t>
            </a:r>
            <a:r>
              <a:rPr lang="en-US" sz="2400" i="1" dirty="0"/>
              <a:t>makers)</a:t>
            </a:r>
            <a:r>
              <a:rPr lang="en-US" sz="2400" dirty="0"/>
              <a:t>: </a:t>
            </a:r>
            <a:endParaRPr lang="en-US" sz="2400" dirty="0" smtClean="0"/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en-US" sz="2000" dirty="0" smtClean="0"/>
              <a:t>Some may </a:t>
            </a:r>
            <a:r>
              <a:rPr lang="en-US" sz="2000" dirty="0"/>
              <a:t>be unaware </a:t>
            </a:r>
            <a:endParaRPr lang="en-US" sz="2000" dirty="0" smtClean="0"/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en-US" sz="2000" dirty="0" smtClean="0"/>
              <a:t>Important </a:t>
            </a:r>
            <a:r>
              <a:rPr lang="en-US" sz="2000" dirty="0"/>
              <a:t>that they understand </a:t>
            </a:r>
            <a:r>
              <a:rPr lang="en-US" sz="2000" dirty="0" smtClean="0"/>
              <a:t>risks during the ICD-10 transition </a:t>
            </a:r>
            <a:r>
              <a:rPr lang="en-US" sz="2000" dirty="0"/>
              <a:t>if they </a:t>
            </a:r>
            <a:r>
              <a:rPr lang="en-US" sz="2000" dirty="0" smtClean="0"/>
              <a:t>are using measure results (e.g., value-based purchasing)</a:t>
            </a:r>
            <a:endParaRPr lang="en-US" sz="2000" dirty="0"/>
          </a:p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en-US" sz="2400" i="1" dirty="0" smtClean="0"/>
              <a:t>Consumers</a:t>
            </a:r>
            <a:r>
              <a:rPr lang="en-US" sz="2400" dirty="0"/>
              <a:t>: </a:t>
            </a:r>
            <a:endParaRPr lang="en-US" sz="2400" dirty="0" smtClean="0"/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en-US" sz="2000" dirty="0" smtClean="0"/>
              <a:t>Some or most are </a:t>
            </a:r>
            <a:r>
              <a:rPr lang="en-US" sz="2000" dirty="0"/>
              <a:t>unaware of </a:t>
            </a:r>
            <a:r>
              <a:rPr lang="en-US" sz="2000" dirty="0" smtClean="0"/>
              <a:t>ICD-10 </a:t>
            </a:r>
            <a:r>
              <a:rPr lang="en-US" sz="2000" dirty="0"/>
              <a:t>and that </a:t>
            </a:r>
            <a:r>
              <a:rPr lang="en-US" sz="2000" dirty="0" smtClean="0"/>
              <a:t>is fine, </a:t>
            </a:r>
            <a:r>
              <a:rPr lang="en-US" sz="2000" dirty="0"/>
              <a:t>unless there are impacts on public reports that need to be explained </a:t>
            </a:r>
          </a:p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en-US" sz="2400" dirty="0"/>
              <a:t>S</a:t>
            </a:r>
            <a:r>
              <a:rPr lang="en-US" sz="2400" dirty="0" smtClean="0"/>
              <a:t>hort </a:t>
            </a:r>
            <a:r>
              <a:rPr lang="en-US" sz="2400" dirty="0"/>
              <a:t>term </a:t>
            </a:r>
            <a:r>
              <a:rPr lang="en-US" sz="2400" dirty="0" smtClean="0"/>
              <a:t>cost will yield benefit over the longer term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 algn="r">
              <a:defRPr/>
            </a:pPr>
            <a:fld id="{DC00EC74-FF3C-46DE-BF98-C4032A8911A3}" type="slidenum">
              <a:rPr lang="en-US" smtClean="0"/>
              <a:pPr algn="r"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7086600" cy="7683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ICD-10 Implications: Communications, continued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098" y="1450974"/>
            <a:ext cx="8251902" cy="4873625"/>
          </a:xfrm>
        </p:spPr>
        <p:txBody>
          <a:bodyPr>
            <a:noAutofit/>
          </a:bodyPr>
          <a:lstStyle/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… and it’s not easy. But in the long run, this </a:t>
            </a:r>
            <a:r>
              <a:rPr lang="en-US" sz="2000" dirty="0"/>
              <a:t>transition </a:t>
            </a:r>
            <a:r>
              <a:rPr lang="en-US" sz="2000" dirty="0" smtClean="0"/>
              <a:t>to ICD-10 is important and long overdue.</a:t>
            </a:r>
          </a:p>
          <a:p>
            <a:endParaRPr lang="en-US" sz="1200" dirty="0" smtClean="0"/>
          </a:p>
          <a:p>
            <a:pPr marL="0" indent="0" algn="ctr">
              <a:buNone/>
            </a:pPr>
            <a:r>
              <a:rPr lang="en-US" sz="2400" dirty="0" smtClean="0"/>
              <a:t>“</a:t>
            </a:r>
            <a:r>
              <a:rPr lang="en-US" sz="2400" dirty="0"/>
              <a:t>Some habits of ineffectiveness are rooted in our social conditioning toward quick-fix, short-term thinking.”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1800" dirty="0" smtClean="0"/>
              <a:t>– Stephen Covey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 algn="r">
              <a:defRPr/>
            </a:pPr>
            <a:fld id="{DC00EC74-FF3C-46DE-BF98-C4032A8911A3}" type="slidenum">
              <a:rPr lang="en-US" smtClean="0"/>
              <a:pPr algn="r">
                <a:defRPr/>
              </a:pPr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295400"/>
            <a:ext cx="5350898" cy="299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3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87475"/>
            <a:ext cx="82296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 smtClean="0"/>
              <a:t>MONAHRQ</a:t>
            </a:r>
          </a:p>
          <a:p>
            <a:r>
              <a:rPr lang="en-US" sz="2400" dirty="0" smtClean="0"/>
              <a:t>For more information, go to </a:t>
            </a:r>
            <a:r>
              <a:rPr lang="en-US" sz="2400" dirty="0" smtClean="0">
                <a:hlinkClick r:id="rId3"/>
              </a:rPr>
              <a:t>monahrq.ahrq.gov</a:t>
            </a:r>
            <a:r>
              <a:rPr lang="en-US" sz="2400" dirty="0" smtClean="0"/>
              <a:t> </a:t>
            </a: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400" dirty="0" smtClean="0"/>
              <a:t>For technical assistance, email </a:t>
            </a:r>
            <a:r>
              <a:rPr lang="en-US" sz="2400" dirty="0" smtClean="0">
                <a:solidFill>
                  <a:schemeClr val="tx2"/>
                </a:solidFill>
                <a:hlinkClick r:id="rId4"/>
              </a:rPr>
              <a:t>MONAHRQ@AHRQ.gov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1200"/>
              </a:spcBef>
              <a:buNone/>
            </a:pPr>
            <a:endParaRPr lang="en-US" sz="2400" dirty="0" smtClean="0"/>
          </a:p>
          <a:p>
            <a:pPr marL="0" indent="0" algn="ctr">
              <a:spcBef>
                <a:spcPts val="1200"/>
              </a:spcBef>
              <a:buNone/>
            </a:pPr>
            <a:r>
              <a:rPr lang="en-US" sz="4800" b="1" dirty="0" smtClean="0"/>
              <a:t>Thank you!  </a:t>
            </a:r>
          </a:p>
          <a:p>
            <a:pPr marL="0" indent="0" algn="ctr">
              <a:spcBef>
                <a:spcPts val="1200"/>
              </a:spcBef>
              <a:buNone/>
            </a:pPr>
            <a:endParaRPr lang="en-US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Diane Stollenwerk, MPP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>
                <a:hlinkClick r:id="rId5"/>
              </a:rPr>
              <a:t>diane@stollenwerks.com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spcBef>
                <a:spcPts val="120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529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6088062" cy="7683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I’ll Cover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495800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200"/>
              </a:spcAft>
              <a:buClrTx/>
              <a:buSzPct val="100000"/>
              <a:buFont typeface="+mj-lt"/>
              <a:buAutoNum type="arabicPeriod"/>
            </a:pPr>
            <a:r>
              <a:rPr lang="en-US" dirty="0" smtClean="0"/>
              <a:t>Quick Overview: What is MONAHRQ</a:t>
            </a:r>
            <a:r>
              <a:rPr lang="en-US" baseline="30000" dirty="0" smtClean="0"/>
              <a:t>® </a:t>
            </a:r>
            <a:r>
              <a:rPr lang="en-US" dirty="0" smtClean="0"/>
              <a:t>?</a:t>
            </a:r>
          </a:p>
          <a:p>
            <a:pPr marL="457200" indent="-457200">
              <a:spcAft>
                <a:spcPts val="1200"/>
              </a:spcAft>
              <a:buClrTx/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spcAft>
                <a:spcPts val="1200"/>
              </a:spcAft>
              <a:buClrTx/>
              <a:buSzPct val="100000"/>
              <a:buFont typeface="+mj-lt"/>
              <a:buAutoNum type="arabicPeriod"/>
            </a:pPr>
            <a:r>
              <a:rPr lang="en-US" dirty="0" smtClean="0"/>
              <a:t>ICD-10 Implications</a:t>
            </a:r>
          </a:p>
          <a:p>
            <a:pPr lvl="1">
              <a:spcAft>
                <a:spcPts val="1200"/>
              </a:spcAft>
              <a:buClrTx/>
              <a:buSzPct val="100000"/>
              <a:buFont typeface="Wingdings" charset="2"/>
              <a:buChar char="ü"/>
            </a:pPr>
            <a:r>
              <a:rPr lang="en-US" dirty="0" smtClean="0"/>
              <a:t>For Private and Public Reporting</a:t>
            </a:r>
          </a:p>
          <a:p>
            <a:pPr lvl="1">
              <a:spcAft>
                <a:spcPts val="1200"/>
              </a:spcAft>
              <a:buClrTx/>
              <a:buSzPct val="100000"/>
              <a:buFont typeface="Wingdings" charset="2"/>
              <a:buChar char="ü"/>
            </a:pPr>
            <a:r>
              <a:rPr lang="en-US" dirty="0"/>
              <a:t>For </a:t>
            </a:r>
            <a:r>
              <a:rPr lang="en-US" dirty="0" smtClean="0"/>
              <a:t>MONAHRQ in Particular</a:t>
            </a:r>
            <a:endParaRPr lang="en-US" dirty="0"/>
          </a:p>
          <a:p>
            <a:pPr lvl="1">
              <a:spcAft>
                <a:spcPts val="1200"/>
              </a:spcAft>
              <a:buClrTx/>
              <a:buSzPct val="100000"/>
              <a:buFont typeface="Wingdings" charset="2"/>
              <a:buChar char="ü"/>
            </a:pPr>
            <a:r>
              <a:rPr lang="en-US" dirty="0"/>
              <a:t>For </a:t>
            </a:r>
            <a:r>
              <a:rPr lang="en-US" dirty="0" smtClean="0"/>
              <a:t>Communication with Stakeholders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 algn="r">
              <a:defRPr/>
            </a:pPr>
            <a:fld id="{DC00EC74-FF3C-46DE-BF98-C4032A8911A3}" type="slidenum">
              <a:rPr lang="en-US" smtClean="0"/>
              <a:pPr algn="r"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39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6088062" cy="7683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MONAHRQ? 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572000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b="1" dirty="0" smtClean="0"/>
              <a:t>Windows-based </a:t>
            </a:r>
            <a:r>
              <a:rPr lang="en-US" sz="2600" b="1" dirty="0"/>
              <a:t>software </a:t>
            </a:r>
            <a:r>
              <a:rPr lang="en-US" sz="2600" b="1" dirty="0" smtClean="0"/>
              <a:t>to create your own healthcare quality reporting website for public or private reporting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MONAHRQ is: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292100" algn="l"/>
              </a:tabLst>
              <a:defRPr/>
            </a:pPr>
            <a:r>
              <a:rPr lang="en-US" sz="2600" dirty="0"/>
              <a:t>Evidence-based </a:t>
            </a:r>
            <a:r>
              <a:rPr lang="en-US" sz="2600" dirty="0" smtClean="0"/>
              <a:t>(measures, report formats, text, etc.)</a:t>
            </a:r>
            <a:endParaRPr lang="en-US" sz="2600" dirty="0"/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292100" algn="l"/>
              </a:tabLst>
              <a:defRPr/>
            </a:pPr>
            <a:r>
              <a:rPr lang="en-US" sz="2600" dirty="0" smtClean="0"/>
              <a:t>Quick and Easy </a:t>
            </a:r>
            <a:r>
              <a:rPr lang="en-US" sz="2600" dirty="0"/>
              <a:t>to </a:t>
            </a:r>
            <a:r>
              <a:rPr lang="en-US" sz="2600" dirty="0" smtClean="0"/>
              <a:t>Use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292100" algn="l"/>
              </a:tabLst>
              <a:defRPr/>
            </a:pPr>
            <a:r>
              <a:rPr lang="en-US" sz="2600" dirty="0" smtClean="0"/>
              <a:t>Flexible and FREE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292100" algn="l"/>
              </a:tabLst>
              <a:defRPr/>
            </a:pP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92100" algn="l"/>
              </a:tabLst>
              <a:defRPr/>
            </a:pPr>
            <a:r>
              <a:rPr lang="en-US" sz="2600" dirty="0" smtClean="0"/>
              <a:t>To access the software and learn more: </a:t>
            </a:r>
            <a:r>
              <a:rPr lang="en-US" sz="2600" dirty="0" smtClean="0">
                <a:hlinkClick r:id="rId3"/>
              </a:rPr>
              <a:t>monahrq.ahrq.gov</a:t>
            </a:r>
            <a:endParaRPr lang="en-US" sz="2100" dirty="0"/>
          </a:p>
          <a:p>
            <a:pPr>
              <a:lnSpc>
                <a:spcPct val="170000"/>
              </a:lnSpc>
              <a:spcBef>
                <a:spcPts val="900"/>
              </a:spcBef>
            </a:pPr>
            <a:endParaRPr lang="en-US" sz="2100" dirty="0" smtClean="0"/>
          </a:p>
          <a:p>
            <a:pPr marL="0" indent="0">
              <a:lnSpc>
                <a:spcPct val="170000"/>
              </a:lnSpc>
              <a:spcBef>
                <a:spcPts val="900"/>
              </a:spcBef>
              <a:buNone/>
            </a:pPr>
            <a:endParaRPr lang="en-US" sz="2100" dirty="0" smtClean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 algn="r">
              <a:defRPr/>
            </a:pPr>
            <a:fld id="{DC00EC74-FF3C-46DE-BF98-C4032A8911A3}" type="slidenum">
              <a:rPr lang="en-US" smtClean="0"/>
              <a:pPr algn="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5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Use of MONAHRQ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85" y="1371600"/>
            <a:ext cx="8209625" cy="4495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9096" y="5559200"/>
            <a:ext cx="8724904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charset="0"/>
              <a:buChar char="•"/>
              <a:tabLst>
                <a:tab pos="292100" algn="l"/>
              </a:tabLst>
              <a:defRPr/>
            </a:pPr>
            <a:r>
              <a:rPr lang="en-US" sz="2400" i="1" dirty="0"/>
              <a:t>Public</a:t>
            </a:r>
            <a:r>
              <a:rPr lang="en-US" sz="2400" dirty="0"/>
              <a:t> reporting </a:t>
            </a:r>
            <a:r>
              <a:rPr lang="en-US" sz="2400" dirty="0" smtClean="0"/>
              <a:t>in at least fifteen </a:t>
            </a:r>
            <a:r>
              <a:rPr lang="en-US" sz="2400" dirty="0"/>
              <a:t>states </a:t>
            </a:r>
            <a:r>
              <a:rPr lang="en-US" sz="2400" dirty="0" smtClean="0"/>
              <a:t>(see above)</a:t>
            </a:r>
            <a:endParaRPr lang="en-US" sz="2400" dirty="0"/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charset="0"/>
              <a:buChar char="•"/>
              <a:tabLst>
                <a:tab pos="292100" algn="l"/>
              </a:tabLst>
              <a:defRPr/>
            </a:pPr>
            <a:r>
              <a:rPr lang="en-US" sz="2400" i="1" dirty="0"/>
              <a:t>Private</a:t>
            </a:r>
            <a:r>
              <a:rPr lang="en-US" sz="2400" dirty="0"/>
              <a:t> reporting </a:t>
            </a:r>
            <a:r>
              <a:rPr lang="en-US" sz="2400" dirty="0" smtClean="0"/>
              <a:t>by associations and others in several more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87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MONAHRQ Data Sources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757" y="1449733"/>
            <a:ext cx="8229600" cy="683867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b="0" dirty="0" smtClean="0"/>
              <a:t>Many sources can be used with MONAHRQ, such as: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009" y="2388291"/>
            <a:ext cx="4128052" cy="3505200"/>
          </a:xfrm>
        </p:spPr>
        <p:txBody>
          <a:bodyPr>
            <a:noAutofit/>
          </a:bodyPr>
          <a:lstStyle/>
          <a:p>
            <a:pPr marL="285750" lvl="0" indent="-28575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Your own </a:t>
            </a:r>
            <a:r>
              <a:rPr lang="en-US" dirty="0" smtClean="0"/>
              <a:t>Inpatient Hospital Discharge data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Your own hospital Emergency </a:t>
            </a:r>
            <a:r>
              <a:rPr lang="en-US" dirty="0"/>
              <a:t>Department (ED) data 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AHRQ Quality Indicator</a:t>
            </a:r>
            <a:r>
              <a:rPr lang="en-US" baseline="20000" dirty="0"/>
              <a:t>™</a:t>
            </a:r>
            <a:r>
              <a:rPr lang="en-US" dirty="0"/>
              <a:t> </a:t>
            </a:r>
            <a:r>
              <a:rPr lang="en-US" dirty="0" smtClean="0"/>
              <a:t>(AHRQ QI) results</a:t>
            </a:r>
            <a:endParaRPr lang="en-US" dirty="0"/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</a:rPr>
              <a:t>Medicare Provider Inpatient Charge </a:t>
            </a:r>
            <a:r>
              <a:rPr lang="en-US" dirty="0" smtClean="0">
                <a:solidFill>
                  <a:srgbClr val="000000"/>
                </a:solidFill>
              </a:rPr>
              <a:t>Data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1939" y="2388291"/>
            <a:ext cx="4200801" cy="3505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CMS </a:t>
            </a:r>
            <a:r>
              <a:rPr lang="en-US" dirty="0" smtClean="0"/>
              <a:t>data sets: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Hospital Compare data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Nursing Home Compare data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Physician Compare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Other data using the Open Source Framework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0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00EC74-FF3C-46DE-BF98-C4032A8911A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7322" y="1446143"/>
            <a:ext cx="8249478" cy="4756150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lvl="0">
              <a:buClr>
                <a:schemeClr val="tx2"/>
              </a:buClr>
              <a:buSzPct val="150000"/>
            </a:pPr>
            <a:r>
              <a:rPr lang="en-US" b="1" dirty="0" smtClean="0"/>
              <a:t>HOSPITALS</a:t>
            </a:r>
          </a:p>
          <a:p>
            <a:pPr marL="342900" lvl="0" indent="-342900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b="1" dirty="0" smtClean="0"/>
              <a:t>Timely </a:t>
            </a:r>
            <a:r>
              <a:rPr lang="en-US" b="1" dirty="0"/>
              <a:t>and effective </a:t>
            </a:r>
            <a:r>
              <a:rPr lang="en-US" b="1" dirty="0" smtClean="0"/>
              <a:t>care </a:t>
            </a:r>
            <a:r>
              <a:rPr lang="en-US" dirty="0" smtClean="0"/>
              <a:t>(e.g</a:t>
            </a:r>
            <a:r>
              <a:rPr lang="en-US" dirty="0"/>
              <a:t>. heart care, </a:t>
            </a:r>
            <a:r>
              <a:rPr lang="en-US" dirty="0" smtClean="0"/>
              <a:t>ED </a:t>
            </a:r>
            <a:r>
              <a:rPr lang="en-US" dirty="0"/>
              <a:t>efficiency, </a:t>
            </a:r>
            <a:r>
              <a:rPr lang="en-US" dirty="0" smtClean="0"/>
              <a:t>maternity)</a:t>
            </a:r>
            <a:endParaRPr lang="en-US" dirty="0"/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b="1" dirty="0" smtClean="0"/>
              <a:t>Patient </a:t>
            </a:r>
            <a:r>
              <a:rPr lang="en-US" b="1" dirty="0"/>
              <a:t>safety indicators </a:t>
            </a:r>
            <a:r>
              <a:rPr lang="en-US" dirty="0"/>
              <a:t>(e.g., </a:t>
            </a:r>
            <a:r>
              <a:rPr lang="en-US" dirty="0" smtClean="0"/>
              <a:t>HAIs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>
                <a:solidFill>
                  <a:prstClr val="black"/>
                </a:solidFill>
              </a:rPr>
              <a:t>surgical </a:t>
            </a:r>
            <a:r>
              <a:rPr lang="en-US" dirty="0" smtClean="0">
                <a:solidFill>
                  <a:prstClr val="black"/>
                </a:solidFill>
              </a:rPr>
              <a:t>complications)</a:t>
            </a:r>
            <a:endParaRPr lang="en-US" dirty="0"/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b="1" dirty="0" smtClean="0"/>
              <a:t>Inpatient </a:t>
            </a:r>
            <a:r>
              <a:rPr lang="en-US" b="1" dirty="0"/>
              <a:t>quality indicators </a:t>
            </a:r>
            <a:r>
              <a:rPr lang="en-US" dirty="0" smtClean="0"/>
              <a:t>(hospital </a:t>
            </a:r>
            <a:r>
              <a:rPr lang="en-US" dirty="0"/>
              <a:t>and area level utilization rates, volume of procedures)</a:t>
            </a:r>
          </a:p>
          <a:p>
            <a:pPr marL="342900" lvl="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b="1" dirty="0" smtClean="0"/>
              <a:t>Prevention </a:t>
            </a:r>
            <a:r>
              <a:rPr lang="en-US" b="1" dirty="0"/>
              <a:t>quality indicators </a:t>
            </a:r>
            <a:r>
              <a:rPr lang="en-US" dirty="0" smtClean="0"/>
              <a:t>(Admissions rates for ambulatory sensitive conditions)</a:t>
            </a:r>
            <a:endParaRPr lang="en-US" dirty="0"/>
          </a:p>
          <a:p>
            <a:pPr marL="342900" lvl="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b="1" dirty="0"/>
              <a:t>Patient experience 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b="1" dirty="0" smtClean="0"/>
              <a:t>Pediatric care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b="1" dirty="0"/>
              <a:t>Medicare </a:t>
            </a:r>
            <a:r>
              <a:rPr lang="en-US" b="1" dirty="0" smtClean="0"/>
              <a:t>spending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b="1" dirty="0" smtClean="0"/>
              <a:t>Readmissions</a:t>
            </a:r>
            <a:r>
              <a:rPr lang="en-US" dirty="0" smtClean="0"/>
              <a:t> and </a:t>
            </a:r>
            <a:r>
              <a:rPr lang="en-US" b="1" dirty="0" smtClean="0"/>
              <a:t>Mortality</a:t>
            </a:r>
          </a:p>
          <a:p>
            <a:pPr lvl="0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b="1" dirty="0" smtClean="0"/>
              <a:t>NURSING HOMES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Quality of </a:t>
            </a:r>
            <a:r>
              <a:rPr lang="en-US" dirty="0" smtClean="0">
                <a:solidFill>
                  <a:prstClr val="black"/>
                </a:solidFill>
              </a:rPr>
              <a:t>care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Staffing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150000"/>
              <a:buFont typeface="Arial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H</a:t>
            </a:r>
            <a:r>
              <a:rPr lang="en-US" dirty="0" smtClean="0">
                <a:solidFill>
                  <a:prstClr val="black"/>
                </a:solidFill>
              </a:rPr>
              <a:t>ealth </a:t>
            </a:r>
            <a:r>
              <a:rPr lang="en-US" dirty="0">
                <a:solidFill>
                  <a:prstClr val="black"/>
                </a:solidFill>
              </a:rPr>
              <a:t>inspections</a:t>
            </a:r>
            <a:endParaRPr lang="en-US" dirty="0"/>
          </a:p>
          <a:p>
            <a:pPr lvl="0">
              <a:spcBef>
                <a:spcPts val="600"/>
              </a:spcBef>
              <a:buClr>
                <a:schemeClr val="tx2"/>
              </a:buClr>
              <a:buSzPct val="150000"/>
            </a:pPr>
            <a:endParaRPr lang="en-US" b="1" dirty="0"/>
          </a:p>
          <a:p>
            <a:pPr lvl="0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b="1" dirty="0" smtClean="0"/>
              <a:t>PHYSICIAN / CLINICIAN PROFILES</a:t>
            </a:r>
          </a:p>
          <a:p>
            <a:pPr lvl="0">
              <a:spcBef>
                <a:spcPts val="600"/>
              </a:spcBef>
              <a:buClr>
                <a:schemeClr val="tx2"/>
              </a:buClr>
              <a:buSzPct val="150000"/>
            </a:pPr>
            <a:endParaRPr lang="en-US" b="1" dirty="0" smtClean="0"/>
          </a:p>
          <a:p>
            <a:pPr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b="1" dirty="0" smtClean="0"/>
              <a:t>PLUS … </a:t>
            </a:r>
            <a:endParaRPr lang="en-US" b="1" dirty="0"/>
          </a:p>
          <a:p>
            <a:pPr marL="285750" lvl="1" indent="-285750">
              <a:spcBef>
                <a:spcPts val="900"/>
              </a:spcBef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b="1" dirty="0" smtClean="0"/>
              <a:t>Hospital Utilization Trending</a:t>
            </a:r>
          </a:p>
          <a:p>
            <a:pPr marL="285750" lvl="1" indent="-285750">
              <a:spcBef>
                <a:spcPts val="900"/>
              </a:spcBef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b="1" dirty="0" smtClean="0"/>
              <a:t>Facility Profiles</a:t>
            </a:r>
          </a:p>
          <a:p>
            <a:pPr marL="285750" lvl="1" indent="-285750">
              <a:spcBef>
                <a:spcPts val="900"/>
              </a:spcBef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b="1" dirty="0" smtClean="0"/>
              <a:t>Guided </a:t>
            </a:r>
            <a:r>
              <a:rPr lang="en-US" b="1" dirty="0"/>
              <a:t>Education </a:t>
            </a:r>
            <a:r>
              <a:rPr lang="en-US" b="1" dirty="0" smtClean="0"/>
              <a:t>for Consumers About How to Use the Reports</a:t>
            </a:r>
          </a:p>
          <a:p>
            <a:pPr marL="285750" lvl="1" indent="-285750">
              <a:spcBef>
                <a:spcPts val="900"/>
              </a:spcBef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b="1" dirty="0" smtClean="0"/>
              <a:t>Infographic on Safe Surgery</a:t>
            </a:r>
            <a:endParaRPr lang="en-US" sz="1600" dirty="0"/>
          </a:p>
          <a:p>
            <a:pPr lvl="0">
              <a:spcBef>
                <a:spcPts val="600"/>
              </a:spcBef>
              <a:buClr>
                <a:schemeClr val="tx2"/>
              </a:buClr>
              <a:buSzPct val="150000"/>
            </a:pPr>
            <a:endParaRPr lang="en-US" b="1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00200" y="373039"/>
            <a:ext cx="7239000" cy="8461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MONAHRQ Report Examples</a:t>
            </a:r>
            <a:endParaRPr lang="en-US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85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1C462-1A73-4388-ADFE-2DB5F999EE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370422"/>
            <a:ext cx="5846562" cy="46797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24334" y="6201175"/>
            <a:ext cx="6750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 to: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www.ahrq.gov/professionals/systems/monahrq/sites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7086600" cy="7683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 Facts About ICD Codes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534400" cy="3660774"/>
          </a:xfrm>
        </p:spPr>
        <p:txBody>
          <a:bodyPr>
            <a:noAutofit/>
          </a:bodyPr>
          <a:lstStyle/>
          <a:p>
            <a:pPr>
              <a:spcBef>
                <a:spcPts val="2976"/>
              </a:spcBef>
              <a:spcAft>
                <a:spcPts val="600"/>
              </a:spcAft>
            </a:pPr>
            <a:r>
              <a:rPr lang="en-US" sz="3200" dirty="0" smtClean="0"/>
              <a:t>What year </a:t>
            </a:r>
            <a:r>
              <a:rPr lang="en-US" sz="3200" dirty="0"/>
              <a:t>was the first ICD code </a:t>
            </a:r>
            <a:r>
              <a:rPr lang="en-US" sz="3200" dirty="0" smtClean="0"/>
              <a:t>established? (ICD-1) </a:t>
            </a:r>
            <a:endParaRPr lang="en-US" sz="3200" dirty="0"/>
          </a:p>
          <a:p>
            <a:pPr>
              <a:spcBef>
                <a:spcPts val="2976"/>
              </a:spcBef>
              <a:spcAft>
                <a:spcPts val="600"/>
              </a:spcAft>
            </a:pPr>
            <a:r>
              <a:rPr lang="en-US" sz="3200" dirty="0" smtClean="0"/>
              <a:t>What </a:t>
            </a:r>
            <a:r>
              <a:rPr lang="en-US" sz="3200" dirty="0"/>
              <a:t>year were ICD-9 codes required? </a:t>
            </a:r>
          </a:p>
          <a:p>
            <a:pPr>
              <a:spcBef>
                <a:spcPts val="2976"/>
              </a:spcBef>
              <a:spcAft>
                <a:spcPts val="600"/>
              </a:spcAft>
            </a:pPr>
            <a:r>
              <a:rPr lang="en-US" sz="3200" dirty="0" smtClean="0"/>
              <a:t>When was the last time a major update was made to medical coding?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 algn="r">
              <a:defRPr/>
            </a:pPr>
            <a:fld id="{DC00EC74-FF3C-46DE-BF98-C4032A8911A3}" type="slidenum">
              <a:rPr lang="en-US" smtClean="0"/>
              <a:pPr algn="r">
                <a:defRPr/>
              </a:pPr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09024" y="17284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5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6781800" cy="7683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ICD-10 Implications: Reporting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5133"/>
            <a:ext cx="8305800" cy="5029200"/>
          </a:xfrm>
        </p:spPr>
        <p:txBody>
          <a:bodyPr>
            <a:normAutofit/>
          </a:bodyPr>
          <a:lstStyle/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en-US" sz="2600" dirty="0" smtClean="0"/>
              <a:t>All reporting is driven by the underlying data set(s)</a:t>
            </a:r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en-US" sz="2200" dirty="0" smtClean="0"/>
              <a:t>ICD-10 data requires revision of measures, which must be addressed carefully</a:t>
            </a:r>
          </a:p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en-US" sz="2600" dirty="0" smtClean="0"/>
              <a:t>Trust in reports depends on the level of confidence </a:t>
            </a:r>
            <a:r>
              <a:rPr lang="en-US" sz="2600" dirty="0"/>
              <a:t>in </a:t>
            </a:r>
            <a:r>
              <a:rPr lang="en-US" sz="2600" dirty="0" smtClean="0"/>
              <a:t>the underlying data</a:t>
            </a:r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en-US" sz="2200" dirty="0" smtClean="0"/>
              <a:t>Transitioning to ICD-10 is a significant change affecting all health care – this require time, patience and refinement  </a:t>
            </a:r>
          </a:p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en-US" sz="2600" dirty="0"/>
              <a:t>A</a:t>
            </a:r>
            <a:r>
              <a:rPr lang="en-US" sz="2600" dirty="0" smtClean="0"/>
              <a:t>ll types of stakeholders want measures that make reports more meaningful to meet their own needs</a:t>
            </a:r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en-US" sz="2200" dirty="0" smtClean="0"/>
              <a:t>Over the long run, ICD-10 opens </a:t>
            </a:r>
            <a:r>
              <a:rPr lang="en-US" sz="2200" dirty="0"/>
              <a:t>the door for </a:t>
            </a:r>
            <a:r>
              <a:rPr lang="en-US" sz="2200" dirty="0" smtClean="0"/>
              <a:t>new, more useful measures that are more </a:t>
            </a:r>
            <a:r>
              <a:rPr lang="en-US" sz="2200" dirty="0"/>
              <a:t>specific and </a:t>
            </a:r>
            <a:r>
              <a:rPr lang="en-US" sz="2200" dirty="0" smtClean="0"/>
              <a:t>precise</a:t>
            </a:r>
            <a:endParaRPr lang="en-US" sz="2400" dirty="0"/>
          </a:p>
          <a:p>
            <a:pPr marL="342900" lvl="2" indent="-342900">
              <a:buClr>
                <a:schemeClr val="tx2"/>
              </a:buClr>
              <a:buSzPct val="150000"/>
              <a:buFont typeface="Arial" pitchFamily="34" charset="0"/>
              <a:buChar char="•"/>
            </a:pPr>
            <a:endParaRPr lang="en-US" sz="1400" dirty="0"/>
          </a:p>
          <a:p>
            <a:endParaRPr lang="en-US" sz="2400" b="1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 algn="r">
              <a:defRPr/>
            </a:pPr>
            <a:fld id="{DC00EC74-FF3C-46DE-BF98-C4032A8911A3}" type="slidenum">
              <a:rPr lang="en-US" smtClean="0"/>
              <a:pPr algn="r"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9392</TotalTime>
  <Words>890</Words>
  <Application>Microsoft Office PowerPoint</Application>
  <PresentationFormat>On-screen Show (4:3)</PresentationFormat>
  <Paragraphs>152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Wingdings</vt:lpstr>
      <vt:lpstr>Office Theme</vt:lpstr>
      <vt:lpstr>Custom Design</vt:lpstr>
      <vt:lpstr>ICD-10 Implementation:  Opportunities and Challenges   Diane Stollenwerk, MPP NAHDO Conference - October 28, 2015</vt:lpstr>
      <vt:lpstr>What I’ll Cover</vt:lpstr>
      <vt:lpstr>What is MONAHRQ? </vt:lpstr>
      <vt:lpstr>Current Use of MONAHRQ </vt:lpstr>
      <vt:lpstr>MONAHRQ Data Sources </vt:lpstr>
      <vt:lpstr>PowerPoint Presentation</vt:lpstr>
      <vt:lpstr>PowerPoint Presentation</vt:lpstr>
      <vt:lpstr>Fun Facts About ICD Codes</vt:lpstr>
      <vt:lpstr>ICD-10 Implications: Reporting</vt:lpstr>
      <vt:lpstr>ICD-10 Implications: MONARHQ</vt:lpstr>
      <vt:lpstr>ICD-10 Implications: MONAHRQ, continued</vt:lpstr>
      <vt:lpstr>ICD-10 Implications: MONAHRQ, continued</vt:lpstr>
      <vt:lpstr>ICD-10 Implications: Communications</vt:lpstr>
      <vt:lpstr>ICD-10 Implications: Communications, continued</vt:lpstr>
      <vt:lpstr>PowerPoint Presentation</vt:lpstr>
    </vt:vector>
  </TitlesOfParts>
  <Company>DHHS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DHHS</dc:creator>
  <cp:lastModifiedBy>Robin Pratt</cp:lastModifiedBy>
  <cp:revision>275</cp:revision>
  <cp:lastPrinted>2015-08-05T12:22:00Z</cp:lastPrinted>
  <dcterms:created xsi:type="dcterms:W3CDTF">2013-09-03T18:05:51Z</dcterms:created>
  <dcterms:modified xsi:type="dcterms:W3CDTF">2015-10-23T17:32:15Z</dcterms:modified>
</cp:coreProperties>
</file>