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9" r:id="rId3"/>
    <p:sldId id="260" r:id="rId4"/>
    <p:sldId id="264" r:id="rId5"/>
    <p:sldId id="265" r:id="rId6"/>
    <p:sldId id="267" r:id="rId7"/>
    <p:sldId id="266" r:id="rId8"/>
    <p:sldId id="261" r:id="rId9"/>
    <p:sldId id="262" r:id="rId10"/>
    <p:sldId id="263" r:id="rId11"/>
    <p:sldId id="269" r:id="rId12"/>
    <p:sldId id="25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9B5"/>
    <a:srgbClr val="8C006E"/>
    <a:srgbClr val="FF0000"/>
    <a:srgbClr val="003DE6"/>
    <a:srgbClr val="00C7E6"/>
    <a:srgbClr val="1F1F96"/>
    <a:srgbClr val="DB14AB"/>
    <a:srgbClr val="FFF000"/>
    <a:srgbClr val="F5821F"/>
    <a:srgbClr val="00B5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4vyjzz\Documents\Presentations\Nahdo%20fix\all%20survey%20qu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Association of COC to Patient Experience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'using mean response '!$J$6</c:f>
              <c:strCache>
                <c:ptCount val="1"/>
                <c:pt idx="0">
                  <c:v>High COC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'using mean response '!$H$7:$I$15</c:f>
              <c:multiLvlStrCache>
                <c:ptCount val="4"/>
                <c:lvl>
                  <c:pt idx="0">
                    <c:v>Confidence</c:v>
                  </c:pt>
                  <c:pt idx="1">
                    <c:v>Recognize PCP</c:v>
                  </c:pt>
                  <c:pt idx="2">
                    <c:v>Access</c:v>
                  </c:pt>
                  <c:pt idx="3">
                    <c:v>RightCare</c:v>
                  </c:pt>
                </c:lvl>
                <c:lvl>
                  <c:pt idx="0">
                    <c:v>Survey Questions</c:v>
                  </c:pt>
                </c:lvl>
              </c:multiLvlStrCache>
            </c:multiLvlStrRef>
          </c:cat>
          <c:val>
            <c:numRef>
              <c:f>'using mean response '!$J$7:$J$15</c:f>
              <c:numCache>
                <c:formatCode>General</c:formatCode>
                <c:ptCount val="4"/>
                <c:pt idx="0">
                  <c:v>0.44949489999999998</c:v>
                </c:pt>
                <c:pt idx="1">
                  <c:v>0.85690239999999995</c:v>
                </c:pt>
                <c:pt idx="2">
                  <c:v>0.86868690000000004</c:v>
                </c:pt>
                <c:pt idx="3">
                  <c:v>0.85914699999999999</c:v>
                </c:pt>
              </c:numCache>
            </c:numRef>
          </c:val>
        </c:ser>
        <c:ser>
          <c:idx val="1"/>
          <c:order val="1"/>
          <c:tx>
            <c:strRef>
              <c:f>'using mean response '!$K$6</c:f>
              <c:strCache>
                <c:ptCount val="1"/>
                <c:pt idx="0">
                  <c:v>Low COC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'using mean response '!$H$7:$I$15</c:f>
              <c:multiLvlStrCache>
                <c:ptCount val="4"/>
                <c:lvl>
                  <c:pt idx="0">
                    <c:v>Confidence</c:v>
                  </c:pt>
                  <c:pt idx="1">
                    <c:v>Recognize PCP</c:v>
                  </c:pt>
                  <c:pt idx="2">
                    <c:v>Access</c:v>
                  </c:pt>
                  <c:pt idx="3">
                    <c:v>RightCare</c:v>
                  </c:pt>
                </c:lvl>
                <c:lvl>
                  <c:pt idx="0">
                    <c:v>Survey Questions</c:v>
                  </c:pt>
                </c:lvl>
              </c:multiLvlStrCache>
            </c:multiLvlStrRef>
          </c:cat>
          <c:val>
            <c:numRef>
              <c:f>'using mean response '!$K$7:$K$15</c:f>
              <c:numCache>
                <c:formatCode>General</c:formatCode>
                <c:ptCount val="4"/>
                <c:pt idx="0">
                  <c:v>0.42222219999999999</c:v>
                </c:pt>
                <c:pt idx="1">
                  <c:v>0.76296299999999995</c:v>
                </c:pt>
                <c:pt idx="2">
                  <c:v>0.81111109999999997</c:v>
                </c:pt>
                <c:pt idx="3">
                  <c:v>0.78148150000000005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95552"/>
        <c:axId val="47095944"/>
      </c:barChart>
      <c:catAx>
        <c:axId val="47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5944"/>
        <c:crosses val="autoZero"/>
        <c:auto val="1"/>
        <c:lblAlgn val="ctr"/>
        <c:lblOffset val="100"/>
        <c:noMultiLvlLbl val="0"/>
      </c:catAx>
      <c:valAx>
        <c:axId val="4709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5DBF0-1D94-4793-987F-743A468E8D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4A3381-087F-4B75-8614-2B9201EEFED0}">
      <dgm:prSet phldrT="[Text]"/>
      <dgm:spPr>
        <a:solidFill>
          <a:srgbClr val="0039A6"/>
        </a:solidFill>
        <a:ln>
          <a:solidFill>
            <a:srgbClr val="0039A6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Goal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50D15-126C-4BC8-9E3C-0B01DE4E5031}" type="parTrans" cxnId="{145418B9-1D4D-4302-A53F-A80CB04CBC5D}">
      <dgm:prSet/>
      <dgm:spPr/>
      <dgm:t>
        <a:bodyPr/>
        <a:lstStyle/>
        <a:p>
          <a:endParaRPr lang="en-US"/>
        </a:p>
      </dgm:t>
    </dgm:pt>
    <dgm:pt modelId="{53A38122-97C8-4171-A5DD-19D2990256D6}" type="sibTrans" cxnId="{145418B9-1D4D-4302-A53F-A80CB04CBC5D}">
      <dgm:prSet/>
      <dgm:spPr/>
      <dgm:t>
        <a:bodyPr/>
        <a:lstStyle/>
        <a:p>
          <a:endParaRPr lang="en-US"/>
        </a:p>
      </dgm:t>
    </dgm:pt>
    <dgm:pt modelId="{A935953F-EDDD-484B-AE5B-C693309DA6BB}">
      <dgm:prSet phldrT="[Text]"/>
      <dgm:spPr>
        <a:ln>
          <a:solidFill>
            <a:srgbClr val="0039A6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Improved quality and access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6E9AB-FEC4-4989-9808-21EBEEFADA42}" type="parTrans" cxnId="{C870E761-45DD-4618-A34B-10591A14BD15}">
      <dgm:prSet/>
      <dgm:spPr/>
      <dgm:t>
        <a:bodyPr/>
        <a:lstStyle/>
        <a:p>
          <a:endParaRPr lang="en-US"/>
        </a:p>
      </dgm:t>
    </dgm:pt>
    <dgm:pt modelId="{9859DAB5-3481-4909-A234-36508A4DBAB0}" type="sibTrans" cxnId="{C870E761-45DD-4618-A34B-10591A14BD15}">
      <dgm:prSet/>
      <dgm:spPr/>
      <dgm:t>
        <a:bodyPr/>
        <a:lstStyle/>
        <a:p>
          <a:endParaRPr lang="en-US"/>
        </a:p>
      </dgm:t>
    </dgm:pt>
    <dgm:pt modelId="{24E828F1-04F1-43AF-86DF-953ECB5F601A}">
      <dgm:prSet phldrT="[Text]"/>
      <dgm:spPr>
        <a:solidFill>
          <a:srgbClr val="0039A6"/>
        </a:solidFill>
        <a:ln>
          <a:solidFill>
            <a:srgbClr val="0039A6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Goal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91679-1959-4D39-8348-2FBA5E9D86E7}" type="parTrans" cxnId="{469A9ABA-4ADF-4008-9E0D-17B426F351AE}">
      <dgm:prSet/>
      <dgm:spPr/>
      <dgm:t>
        <a:bodyPr/>
        <a:lstStyle/>
        <a:p>
          <a:endParaRPr lang="en-US"/>
        </a:p>
      </dgm:t>
    </dgm:pt>
    <dgm:pt modelId="{A8099B3B-B41A-4AAF-B1A2-719F19A9CF74}" type="sibTrans" cxnId="{469A9ABA-4ADF-4008-9E0D-17B426F351AE}">
      <dgm:prSet/>
      <dgm:spPr/>
      <dgm:t>
        <a:bodyPr/>
        <a:lstStyle/>
        <a:p>
          <a:endParaRPr lang="en-US"/>
        </a:p>
      </dgm:t>
    </dgm:pt>
    <dgm:pt modelId="{47482F73-1896-45ED-83AC-31E2A2F977F7}">
      <dgm:prSet phldrT="[Text]"/>
      <dgm:spPr>
        <a:ln>
          <a:solidFill>
            <a:srgbClr val="0039A6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Greater accountability for outcomes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054E0-DA42-4108-A85A-B13AA7F8E475}" type="parTrans" cxnId="{724C7592-8258-47FD-A371-9E1AB5BCEC2F}">
      <dgm:prSet/>
      <dgm:spPr/>
      <dgm:t>
        <a:bodyPr/>
        <a:lstStyle/>
        <a:p>
          <a:endParaRPr lang="en-US"/>
        </a:p>
      </dgm:t>
    </dgm:pt>
    <dgm:pt modelId="{9915EF02-6C46-4EF9-AED7-9ABA6ED0CB02}" type="sibTrans" cxnId="{724C7592-8258-47FD-A371-9E1AB5BCEC2F}">
      <dgm:prSet/>
      <dgm:spPr/>
      <dgm:t>
        <a:bodyPr/>
        <a:lstStyle/>
        <a:p>
          <a:endParaRPr lang="en-US"/>
        </a:p>
      </dgm:t>
    </dgm:pt>
    <dgm:pt modelId="{C6306CD6-5882-4A27-AC12-7AD0D4433A7C}">
      <dgm:prSet phldrT="[Text]"/>
      <dgm:spPr>
        <a:solidFill>
          <a:srgbClr val="0039A6"/>
        </a:solidFill>
        <a:ln>
          <a:solidFill>
            <a:srgbClr val="0039A6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Goal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410E90-5143-458F-9D4E-82F916ABA5A3}" type="parTrans" cxnId="{B8763D90-65CD-44B6-996C-50F22C52822F}">
      <dgm:prSet/>
      <dgm:spPr/>
      <dgm:t>
        <a:bodyPr/>
        <a:lstStyle/>
        <a:p>
          <a:endParaRPr lang="en-US"/>
        </a:p>
      </dgm:t>
    </dgm:pt>
    <dgm:pt modelId="{19210086-1183-4787-B4D0-210680548970}" type="sibTrans" cxnId="{B8763D90-65CD-44B6-996C-50F22C52822F}">
      <dgm:prSet/>
      <dgm:spPr/>
      <dgm:t>
        <a:bodyPr/>
        <a:lstStyle/>
        <a:p>
          <a:endParaRPr lang="en-US"/>
        </a:p>
      </dgm:t>
    </dgm:pt>
    <dgm:pt modelId="{4A201CD5-F977-484B-B032-FE0E70403997}">
      <dgm:prSet phldrT="[Text]"/>
      <dgm:spPr>
        <a:ln>
          <a:solidFill>
            <a:srgbClr val="0039A6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More predictable and sustainable Medicaid budget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190E5-5FC9-4D84-BC4C-3658EB914AD7}" type="parTrans" cxnId="{62297A6A-6226-4505-A4C4-7D0424A0B515}">
      <dgm:prSet/>
      <dgm:spPr/>
      <dgm:t>
        <a:bodyPr/>
        <a:lstStyle/>
        <a:p>
          <a:endParaRPr lang="en-US"/>
        </a:p>
      </dgm:t>
    </dgm:pt>
    <dgm:pt modelId="{52DC9A42-791D-43AB-A84B-A60832FD2EE6}" type="sibTrans" cxnId="{62297A6A-6226-4505-A4C4-7D0424A0B515}">
      <dgm:prSet/>
      <dgm:spPr/>
      <dgm:t>
        <a:bodyPr/>
        <a:lstStyle/>
        <a:p>
          <a:endParaRPr lang="en-US"/>
        </a:p>
      </dgm:t>
    </dgm:pt>
    <dgm:pt modelId="{554D614B-DC6C-42B8-9062-C6BAC1684CE8}" type="pres">
      <dgm:prSet presAssocID="{5785DBF0-1D94-4793-987F-743A468E8D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40495-1C53-4CC0-AE59-53E924EDFA16}" type="pres">
      <dgm:prSet presAssocID="{5E4A3381-087F-4B75-8614-2B9201EEFED0}" presName="composite" presStyleCnt="0"/>
      <dgm:spPr/>
    </dgm:pt>
    <dgm:pt modelId="{EB3AE677-9722-47C2-8201-6CEB04F61347}" type="pres">
      <dgm:prSet presAssocID="{5E4A3381-087F-4B75-8614-2B9201EEFED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4143A-7D14-40F3-BC75-D34644EE0636}" type="pres">
      <dgm:prSet presAssocID="{5E4A3381-087F-4B75-8614-2B9201EEFED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B5176-A0D5-46A4-872E-872A4497E5FD}" type="pres">
      <dgm:prSet presAssocID="{53A38122-97C8-4171-A5DD-19D2990256D6}" presName="sp" presStyleCnt="0"/>
      <dgm:spPr/>
    </dgm:pt>
    <dgm:pt modelId="{022A50BB-90C4-4E8D-8C7A-6BAFD4040D67}" type="pres">
      <dgm:prSet presAssocID="{24E828F1-04F1-43AF-86DF-953ECB5F601A}" presName="composite" presStyleCnt="0"/>
      <dgm:spPr/>
    </dgm:pt>
    <dgm:pt modelId="{1BD4EB94-63E1-4455-A749-1F69B929346C}" type="pres">
      <dgm:prSet presAssocID="{24E828F1-04F1-43AF-86DF-953ECB5F60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3F097-5AD5-457A-8DBF-AA5C19BC40CE}" type="pres">
      <dgm:prSet presAssocID="{24E828F1-04F1-43AF-86DF-953ECB5F601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54D2E-D598-4081-AF5B-F341CDEA6A13}" type="pres">
      <dgm:prSet presAssocID="{A8099B3B-B41A-4AAF-B1A2-719F19A9CF74}" presName="sp" presStyleCnt="0"/>
      <dgm:spPr/>
    </dgm:pt>
    <dgm:pt modelId="{35DA8513-A554-4554-B356-CA299625138D}" type="pres">
      <dgm:prSet presAssocID="{C6306CD6-5882-4A27-AC12-7AD0D4433A7C}" presName="composite" presStyleCnt="0"/>
      <dgm:spPr/>
    </dgm:pt>
    <dgm:pt modelId="{0AF4574D-5CDC-413F-8BD7-315AD47CD2E8}" type="pres">
      <dgm:prSet presAssocID="{C6306CD6-5882-4A27-AC12-7AD0D4433A7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B0078-9DF8-4741-AAD3-58BEB5CF0D62}" type="pres">
      <dgm:prSet presAssocID="{C6306CD6-5882-4A27-AC12-7AD0D4433A7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473B23-7C21-430E-B666-B35BE062F217}" type="presOf" srcId="{5E4A3381-087F-4B75-8614-2B9201EEFED0}" destId="{EB3AE677-9722-47C2-8201-6CEB04F61347}" srcOrd="0" destOrd="0" presId="urn:microsoft.com/office/officeart/2005/8/layout/chevron2"/>
    <dgm:cxn modelId="{B8763D90-65CD-44B6-996C-50F22C52822F}" srcId="{5785DBF0-1D94-4793-987F-743A468E8DF5}" destId="{C6306CD6-5882-4A27-AC12-7AD0D4433A7C}" srcOrd="2" destOrd="0" parTransId="{D5410E90-5143-458F-9D4E-82F916ABA5A3}" sibTransId="{19210086-1183-4787-B4D0-210680548970}"/>
    <dgm:cxn modelId="{145418B9-1D4D-4302-A53F-A80CB04CBC5D}" srcId="{5785DBF0-1D94-4793-987F-743A468E8DF5}" destId="{5E4A3381-087F-4B75-8614-2B9201EEFED0}" srcOrd="0" destOrd="0" parTransId="{E9450D15-126C-4BC8-9E3C-0B01DE4E5031}" sibTransId="{53A38122-97C8-4171-A5DD-19D2990256D6}"/>
    <dgm:cxn modelId="{42C07485-F2FF-4D58-B8C5-7EACD108793E}" type="presOf" srcId="{47482F73-1896-45ED-83AC-31E2A2F977F7}" destId="{CA33F097-5AD5-457A-8DBF-AA5C19BC40CE}" srcOrd="0" destOrd="0" presId="urn:microsoft.com/office/officeart/2005/8/layout/chevron2"/>
    <dgm:cxn modelId="{62297A6A-6226-4505-A4C4-7D0424A0B515}" srcId="{C6306CD6-5882-4A27-AC12-7AD0D4433A7C}" destId="{4A201CD5-F977-484B-B032-FE0E70403997}" srcOrd="0" destOrd="0" parTransId="{8E9190E5-5FC9-4D84-BC4C-3658EB914AD7}" sibTransId="{52DC9A42-791D-43AB-A84B-A60832FD2EE6}"/>
    <dgm:cxn modelId="{B6A04090-492F-4BBC-A7AD-EE18374013C3}" type="presOf" srcId="{4A201CD5-F977-484B-B032-FE0E70403997}" destId="{A61B0078-9DF8-4741-AAD3-58BEB5CF0D62}" srcOrd="0" destOrd="0" presId="urn:microsoft.com/office/officeart/2005/8/layout/chevron2"/>
    <dgm:cxn modelId="{469A9ABA-4ADF-4008-9E0D-17B426F351AE}" srcId="{5785DBF0-1D94-4793-987F-743A468E8DF5}" destId="{24E828F1-04F1-43AF-86DF-953ECB5F601A}" srcOrd="1" destOrd="0" parTransId="{BC991679-1959-4D39-8348-2FBA5E9D86E7}" sibTransId="{A8099B3B-B41A-4AAF-B1A2-719F19A9CF74}"/>
    <dgm:cxn modelId="{C870E761-45DD-4618-A34B-10591A14BD15}" srcId="{5E4A3381-087F-4B75-8614-2B9201EEFED0}" destId="{A935953F-EDDD-484B-AE5B-C693309DA6BB}" srcOrd="0" destOrd="0" parTransId="{7B86E9AB-FEC4-4989-9808-21EBEEFADA42}" sibTransId="{9859DAB5-3481-4909-A234-36508A4DBAB0}"/>
    <dgm:cxn modelId="{610F4ACF-C4A4-480C-8A07-C21C25F47348}" type="presOf" srcId="{A935953F-EDDD-484B-AE5B-C693309DA6BB}" destId="{7B04143A-7D14-40F3-BC75-D34644EE0636}" srcOrd="0" destOrd="0" presId="urn:microsoft.com/office/officeart/2005/8/layout/chevron2"/>
    <dgm:cxn modelId="{A12EAE16-1EA4-4EAD-8555-EAB170E8C3DB}" type="presOf" srcId="{5785DBF0-1D94-4793-987F-743A468E8DF5}" destId="{554D614B-DC6C-42B8-9062-C6BAC1684CE8}" srcOrd="0" destOrd="0" presId="urn:microsoft.com/office/officeart/2005/8/layout/chevron2"/>
    <dgm:cxn modelId="{724C7592-8258-47FD-A371-9E1AB5BCEC2F}" srcId="{24E828F1-04F1-43AF-86DF-953ECB5F601A}" destId="{47482F73-1896-45ED-83AC-31E2A2F977F7}" srcOrd="0" destOrd="0" parTransId="{5B0054E0-DA42-4108-A85A-B13AA7F8E475}" sibTransId="{9915EF02-6C46-4EF9-AED7-9ABA6ED0CB02}"/>
    <dgm:cxn modelId="{73A27CD3-FC32-416F-A739-2D5CDEE8C14A}" type="presOf" srcId="{24E828F1-04F1-43AF-86DF-953ECB5F601A}" destId="{1BD4EB94-63E1-4455-A749-1F69B929346C}" srcOrd="0" destOrd="0" presId="urn:microsoft.com/office/officeart/2005/8/layout/chevron2"/>
    <dgm:cxn modelId="{5E5EF328-08A2-4DDE-9250-673F7E7E3C97}" type="presOf" srcId="{C6306CD6-5882-4A27-AC12-7AD0D4433A7C}" destId="{0AF4574D-5CDC-413F-8BD7-315AD47CD2E8}" srcOrd="0" destOrd="0" presId="urn:microsoft.com/office/officeart/2005/8/layout/chevron2"/>
    <dgm:cxn modelId="{A99D1072-E4C4-4852-99B4-83D035F25136}" type="presParOf" srcId="{554D614B-DC6C-42B8-9062-C6BAC1684CE8}" destId="{BCB40495-1C53-4CC0-AE59-53E924EDFA16}" srcOrd="0" destOrd="0" presId="urn:microsoft.com/office/officeart/2005/8/layout/chevron2"/>
    <dgm:cxn modelId="{C7503D24-C934-4C96-B8C3-0BF4B6A87C14}" type="presParOf" srcId="{BCB40495-1C53-4CC0-AE59-53E924EDFA16}" destId="{EB3AE677-9722-47C2-8201-6CEB04F61347}" srcOrd="0" destOrd="0" presId="urn:microsoft.com/office/officeart/2005/8/layout/chevron2"/>
    <dgm:cxn modelId="{28666AE8-2840-4BBD-97A0-EC8944E5ABEF}" type="presParOf" srcId="{BCB40495-1C53-4CC0-AE59-53E924EDFA16}" destId="{7B04143A-7D14-40F3-BC75-D34644EE0636}" srcOrd="1" destOrd="0" presId="urn:microsoft.com/office/officeart/2005/8/layout/chevron2"/>
    <dgm:cxn modelId="{7312B44D-9F48-4B47-BD97-5BA425A88DA8}" type="presParOf" srcId="{554D614B-DC6C-42B8-9062-C6BAC1684CE8}" destId="{281B5176-A0D5-46A4-872E-872A4497E5FD}" srcOrd="1" destOrd="0" presId="urn:microsoft.com/office/officeart/2005/8/layout/chevron2"/>
    <dgm:cxn modelId="{691E5FD5-A482-4A28-807E-47354E5F15AC}" type="presParOf" srcId="{554D614B-DC6C-42B8-9062-C6BAC1684CE8}" destId="{022A50BB-90C4-4E8D-8C7A-6BAFD4040D67}" srcOrd="2" destOrd="0" presId="urn:microsoft.com/office/officeart/2005/8/layout/chevron2"/>
    <dgm:cxn modelId="{ABF75DA3-DFCE-43CF-9C7A-926BCB8DB1A4}" type="presParOf" srcId="{022A50BB-90C4-4E8D-8C7A-6BAFD4040D67}" destId="{1BD4EB94-63E1-4455-A749-1F69B929346C}" srcOrd="0" destOrd="0" presId="urn:microsoft.com/office/officeart/2005/8/layout/chevron2"/>
    <dgm:cxn modelId="{55CAF313-8F1E-491B-A490-D732FE3379A8}" type="presParOf" srcId="{022A50BB-90C4-4E8D-8C7A-6BAFD4040D67}" destId="{CA33F097-5AD5-457A-8DBF-AA5C19BC40CE}" srcOrd="1" destOrd="0" presId="urn:microsoft.com/office/officeart/2005/8/layout/chevron2"/>
    <dgm:cxn modelId="{CF1C6F18-3A6F-4847-895A-1DE2314C51FC}" type="presParOf" srcId="{554D614B-DC6C-42B8-9062-C6BAC1684CE8}" destId="{29354D2E-D598-4081-AF5B-F341CDEA6A13}" srcOrd="3" destOrd="0" presId="urn:microsoft.com/office/officeart/2005/8/layout/chevron2"/>
    <dgm:cxn modelId="{53B60227-6F54-4475-9DCF-AF69DBC484E6}" type="presParOf" srcId="{554D614B-DC6C-42B8-9062-C6BAC1684CE8}" destId="{35DA8513-A554-4554-B356-CA299625138D}" srcOrd="4" destOrd="0" presId="urn:microsoft.com/office/officeart/2005/8/layout/chevron2"/>
    <dgm:cxn modelId="{D5BC7288-A59C-4055-B0FF-A2CC160F090C}" type="presParOf" srcId="{35DA8513-A554-4554-B356-CA299625138D}" destId="{0AF4574D-5CDC-413F-8BD7-315AD47CD2E8}" srcOrd="0" destOrd="0" presId="urn:microsoft.com/office/officeart/2005/8/layout/chevron2"/>
    <dgm:cxn modelId="{6FEAB23C-81C5-4CC8-AB7D-422AC506475C}" type="presParOf" srcId="{35DA8513-A554-4554-B356-CA299625138D}" destId="{A61B0078-9DF8-4741-AAD3-58BEB5CF0D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330193-A863-4ADA-8890-FD52A0EC53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EAE00E-5140-4F32-B245-8995CD47BC9F}">
      <dgm:prSet phldrT="[Text]" custT="1"/>
      <dgm:spPr>
        <a:solidFill>
          <a:srgbClr val="0039A6"/>
        </a:solidFill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</a:rPr>
            <a:t>Member Benefits</a:t>
          </a:r>
          <a:endParaRPr lang="en-US" sz="3600" b="1" dirty="0">
            <a:solidFill>
              <a:schemeClr val="bg1"/>
            </a:solidFill>
          </a:endParaRPr>
        </a:p>
      </dgm:t>
    </dgm:pt>
    <dgm:pt modelId="{495793D9-07C1-4FCA-8538-998509F3BCBD}" type="parTrans" cxnId="{5A660128-9F3E-4495-B914-A8C5C466EADC}">
      <dgm:prSet/>
      <dgm:spPr/>
      <dgm:t>
        <a:bodyPr/>
        <a:lstStyle/>
        <a:p>
          <a:endParaRPr lang="en-US"/>
        </a:p>
      </dgm:t>
    </dgm:pt>
    <dgm:pt modelId="{4AC2BFE2-28CD-4825-A0D3-76CBD14F85C0}" type="sibTrans" cxnId="{5A660128-9F3E-4495-B914-A8C5C466EADC}">
      <dgm:prSet/>
      <dgm:spPr/>
      <dgm:t>
        <a:bodyPr/>
        <a:lstStyle/>
        <a:p>
          <a:endParaRPr lang="en-US"/>
        </a:p>
      </dgm:t>
    </dgm:pt>
    <dgm:pt modelId="{8A66B341-F003-44E6-87AB-C4B572C35FB3}">
      <dgm:prSet phldrT="[Text]"/>
      <dgm:spPr>
        <a:noFill/>
      </dgm:spPr>
      <dgm:t>
        <a:bodyPr/>
        <a:lstStyle/>
        <a:p>
          <a:r>
            <a:rPr lang="en-US" dirty="0" smtClean="0"/>
            <a:t>Members receive health screening and services tailored to individual needs</a:t>
          </a:r>
          <a:endParaRPr lang="en-US" dirty="0"/>
        </a:p>
      </dgm:t>
    </dgm:pt>
    <dgm:pt modelId="{148F8843-C8F5-4BBE-8A08-1FFE8EC0ACBC}" type="parTrans" cxnId="{499CCB00-53FF-46F5-9986-AA78A8009395}">
      <dgm:prSet/>
      <dgm:spPr/>
      <dgm:t>
        <a:bodyPr/>
        <a:lstStyle/>
        <a:p>
          <a:endParaRPr lang="en-US"/>
        </a:p>
      </dgm:t>
    </dgm:pt>
    <dgm:pt modelId="{CCAFD049-F2C4-4353-8F00-F6E6C9705284}" type="sibTrans" cxnId="{499CCB00-53FF-46F5-9986-AA78A8009395}">
      <dgm:prSet/>
      <dgm:spPr/>
      <dgm:t>
        <a:bodyPr/>
        <a:lstStyle/>
        <a:p>
          <a:endParaRPr lang="en-US"/>
        </a:p>
      </dgm:t>
    </dgm:pt>
    <dgm:pt modelId="{9A22579F-4043-43FD-A981-02BA723FA40F}">
      <dgm:prSet phldrT="[Text]"/>
      <dgm:spPr>
        <a:noFill/>
      </dgm:spPr>
      <dgm:t>
        <a:bodyPr/>
        <a:lstStyle/>
        <a:p>
          <a:r>
            <a:rPr lang="en-US" dirty="0" smtClean="0"/>
            <a:t>Individuals with special health care needs will have comprehensive health risk assessment</a:t>
          </a:r>
          <a:endParaRPr lang="en-US" dirty="0"/>
        </a:p>
      </dgm:t>
    </dgm:pt>
    <dgm:pt modelId="{F8ED78DA-AB63-485A-83AC-621F03402299}" type="parTrans" cxnId="{BF1CDC48-ACFF-4F18-A68D-CFBDD7BED345}">
      <dgm:prSet/>
      <dgm:spPr/>
      <dgm:t>
        <a:bodyPr/>
        <a:lstStyle/>
        <a:p>
          <a:endParaRPr lang="en-US"/>
        </a:p>
      </dgm:t>
    </dgm:pt>
    <dgm:pt modelId="{852DB47A-156D-451B-A359-91B379CE0BEE}" type="sibTrans" cxnId="{BF1CDC48-ACFF-4F18-A68D-CFBDD7BED345}">
      <dgm:prSet/>
      <dgm:spPr/>
      <dgm:t>
        <a:bodyPr/>
        <a:lstStyle/>
        <a:p>
          <a:endParaRPr lang="en-US"/>
        </a:p>
      </dgm:t>
    </dgm:pt>
    <dgm:pt modelId="{EC1A80B1-215C-429B-886D-F9DB76DD7744}">
      <dgm:prSet phldrT="[Text]"/>
      <dgm:spPr>
        <a:noFill/>
      </dgm:spPr>
      <dgm:t>
        <a:bodyPr/>
        <a:lstStyle/>
        <a:p>
          <a:r>
            <a:rPr lang="en-US" dirty="0" smtClean="0"/>
            <a:t>Care coordination must be person-centered and address unique needs</a:t>
          </a:r>
          <a:endParaRPr lang="en-US" dirty="0"/>
        </a:p>
      </dgm:t>
    </dgm:pt>
    <dgm:pt modelId="{C9FBA5F4-7ADE-4399-85B1-1A5B8A231290}" type="parTrans" cxnId="{01E6436B-3BFE-4EC8-8705-986B8FA1D765}">
      <dgm:prSet/>
      <dgm:spPr/>
      <dgm:t>
        <a:bodyPr/>
        <a:lstStyle/>
        <a:p>
          <a:endParaRPr lang="en-US"/>
        </a:p>
      </dgm:t>
    </dgm:pt>
    <dgm:pt modelId="{82303682-3F5B-4AF1-B50C-3DE46AD836C7}" type="sibTrans" cxnId="{01E6436B-3BFE-4EC8-8705-986B8FA1D765}">
      <dgm:prSet/>
      <dgm:spPr/>
      <dgm:t>
        <a:bodyPr/>
        <a:lstStyle/>
        <a:p>
          <a:endParaRPr lang="en-US"/>
        </a:p>
      </dgm:t>
    </dgm:pt>
    <dgm:pt modelId="{C79A0C15-0A11-4BBF-8E3A-46CD4ED70E30}">
      <dgm:prSet phldrT="[Text]"/>
      <dgm:spPr>
        <a:noFill/>
      </dgm:spPr>
      <dgm:t>
        <a:bodyPr/>
        <a:lstStyle/>
        <a:p>
          <a:r>
            <a:rPr lang="en-US" dirty="0" smtClean="0"/>
            <a:t>MCOs can provide enhanced services not available through a fee-for-service model</a:t>
          </a:r>
          <a:endParaRPr lang="en-US" dirty="0"/>
        </a:p>
      </dgm:t>
    </dgm:pt>
    <dgm:pt modelId="{D87F203F-BB62-446F-9E0D-BE38D22532CB}" type="parTrans" cxnId="{A7B67D10-7F94-4A32-B43A-FE3B53267344}">
      <dgm:prSet/>
      <dgm:spPr/>
      <dgm:t>
        <a:bodyPr/>
        <a:lstStyle/>
        <a:p>
          <a:endParaRPr lang="en-US"/>
        </a:p>
      </dgm:t>
    </dgm:pt>
    <dgm:pt modelId="{3B71C23E-D9DB-4800-932C-1FB582DDD0AA}" type="sibTrans" cxnId="{A7B67D10-7F94-4A32-B43A-FE3B53267344}">
      <dgm:prSet/>
      <dgm:spPr/>
      <dgm:t>
        <a:bodyPr/>
        <a:lstStyle/>
        <a:p>
          <a:endParaRPr lang="en-US"/>
        </a:p>
      </dgm:t>
    </dgm:pt>
    <dgm:pt modelId="{770E28CE-4CA3-4EFF-BCB3-861708E7D405}" type="pres">
      <dgm:prSet presAssocID="{F0330193-A863-4ADA-8890-FD52A0EC53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BBD4B0-795B-4DE5-A4E2-2B9605A9480A}" type="pres">
      <dgm:prSet presAssocID="{77EAE00E-5140-4F32-B245-8995CD47BC9F}" presName="linNode" presStyleCnt="0"/>
      <dgm:spPr/>
    </dgm:pt>
    <dgm:pt modelId="{6E60419C-D598-4ACE-941B-95B2FA5D99E7}" type="pres">
      <dgm:prSet presAssocID="{77EAE00E-5140-4F32-B245-8995CD47BC9F}" presName="parentText" presStyleLbl="node1" presStyleIdx="0" presStyleCnt="1" custScaleX="80041" custScaleY="822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A698B-6939-49F1-B279-8B257A58B5FF}" type="pres">
      <dgm:prSet presAssocID="{77EAE00E-5140-4F32-B245-8995CD47BC9F}" presName="descendantText" presStyleLbl="alignAccFollowNode1" presStyleIdx="0" presStyleCnt="1" custScaleX="111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67D10-7F94-4A32-B43A-FE3B53267344}" srcId="{77EAE00E-5140-4F32-B245-8995CD47BC9F}" destId="{C79A0C15-0A11-4BBF-8E3A-46CD4ED70E30}" srcOrd="3" destOrd="0" parTransId="{D87F203F-BB62-446F-9E0D-BE38D22532CB}" sibTransId="{3B71C23E-D9DB-4800-932C-1FB582DDD0AA}"/>
    <dgm:cxn modelId="{01E6436B-3BFE-4EC8-8705-986B8FA1D765}" srcId="{77EAE00E-5140-4F32-B245-8995CD47BC9F}" destId="{EC1A80B1-215C-429B-886D-F9DB76DD7744}" srcOrd="2" destOrd="0" parTransId="{C9FBA5F4-7ADE-4399-85B1-1A5B8A231290}" sibTransId="{82303682-3F5B-4AF1-B50C-3DE46AD836C7}"/>
    <dgm:cxn modelId="{9D0A84CB-B91E-4B20-A3BE-70CF638A9052}" type="presOf" srcId="{F0330193-A863-4ADA-8890-FD52A0EC535B}" destId="{770E28CE-4CA3-4EFF-BCB3-861708E7D405}" srcOrd="0" destOrd="0" presId="urn:microsoft.com/office/officeart/2005/8/layout/vList5"/>
    <dgm:cxn modelId="{5A660128-9F3E-4495-B914-A8C5C466EADC}" srcId="{F0330193-A863-4ADA-8890-FD52A0EC535B}" destId="{77EAE00E-5140-4F32-B245-8995CD47BC9F}" srcOrd="0" destOrd="0" parTransId="{495793D9-07C1-4FCA-8538-998509F3BCBD}" sibTransId="{4AC2BFE2-28CD-4825-A0D3-76CBD14F85C0}"/>
    <dgm:cxn modelId="{2086B92D-5229-489E-A059-41407E4A1072}" type="presOf" srcId="{9A22579F-4043-43FD-A981-02BA723FA40F}" destId="{B9EA698B-6939-49F1-B279-8B257A58B5FF}" srcOrd="0" destOrd="1" presId="urn:microsoft.com/office/officeart/2005/8/layout/vList5"/>
    <dgm:cxn modelId="{D829C697-2BAC-41F6-B261-0643AAF6F687}" type="presOf" srcId="{C79A0C15-0A11-4BBF-8E3A-46CD4ED70E30}" destId="{B9EA698B-6939-49F1-B279-8B257A58B5FF}" srcOrd="0" destOrd="3" presId="urn:microsoft.com/office/officeart/2005/8/layout/vList5"/>
    <dgm:cxn modelId="{BF1CDC48-ACFF-4F18-A68D-CFBDD7BED345}" srcId="{77EAE00E-5140-4F32-B245-8995CD47BC9F}" destId="{9A22579F-4043-43FD-A981-02BA723FA40F}" srcOrd="1" destOrd="0" parTransId="{F8ED78DA-AB63-485A-83AC-621F03402299}" sibTransId="{852DB47A-156D-451B-A359-91B379CE0BEE}"/>
    <dgm:cxn modelId="{7F0F4A89-B3F0-4AEA-B513-30437F6CDFE3}" type="presOf" srcId="{8A66B341-F003-44E6-87AB-C4B572C35FB3}" destId="{B9EA698B-6939-49F1-B279-8B257A58B5FF}" srcOrd="0" destOrd="0" presId="urn:microsoft.com/office/officeart/2005/8/layout/vList5"/>
    <dgm:cxn modelId="{C3EE6355-E345-407E-A74C-79F6D6F02AAC}" type="presOf" srcId="{77EAE00E-5140-4F32-B245-8995CD47BC9F}" destId="{6E60419C-D598-4ACE-941B-95B2FA5D99E7}" srcOrd="0" destOrd="0" presId="urn:microsoft.com/office/officeart/2005/8/layout/vList5"/>
    <dgm:cxn modelId="{5907630B-4968-4A08-A84D-E15F72561F7F}" type="presOf" srcId="{EC1A80B1-215C-429B-886D-F9DB76DD7744}" destId="{B9EA698B-6939-49F1-B279-8B257A58B5FF}" srcOrd="0" destOrd="2" presId="urn:microsoft.com/office/officeart/2005/8/layout/vList5"/>
    <dgm:cxn modelId="{499CCB00-53FF-46F5-9986-AA78A8009395}" srcId="{77EAE00E-5140-4F32-B245-8995CD47BC9F}" destId="{8A66B341-F003-44E6-87AB-C4B572C35FB3}" srcOrd="0" destOrd="0" parTransId="{148F8843-C8F5-4BBE-8A08-1FFE8EC0ACBC}" sibTransId="{CCAFD049-F2C4-4353-8F00-F6E6C9705284}"/>
    <dgm:cxn modelId="{6DCA6E84-B0F0-4877-8BDB-8D945735DADF}" type="presParOf" srcId="{770E28CE-4CA3-4EFF-BCB3-861708E7D405}" destId="{54BBD4B0-795B-4DE5-A4E2-2B9605A9480A}" srcOrd="0" destOrd="0" presId="urn:microsoft.com/office/officeart/2005/8/layout/vList5"/>
    <dgm:cxn modelId="{681FBF3F-A8BA-49FC-B66F-15BA8B0D68AB}" type="presParOf" srcId="{54BBD4B0-795B-4DE5-A4E2-2B9605A9480A}" destId="{6E60419C-D598-4ACE-941B-95B2FA5D99E7}" srcOrd="0" destOrd="0" presId="urn:microsoft.com/office/officeart/2005/8/layout/vList5"/>
    <dgm:cxn modelId="{FE33A2DE-2AEC-4042-B42B-81E825596C35}" type="presParOf" srcId="{54BBD4B0-795B-4DE5-A4E2-2B9605A9480A}" destId="{B9EA698B-6939-49F1-B279-8B257A58B5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E2305-466C-4623-BA03-7D1ABB7C9E8B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2DDB-3F36-4FB8-8004-74C0E9CD6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0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DEE1-CFED-4862-80A6-C1C29819A1DC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5B09-AD31-409C-B2BB-E7C53439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949BE-FBD7-B344-B7C9-530D8C3881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949BE-FBD7-B344-B7C9-530D8C3881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7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524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981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9098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0045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958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4529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5890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7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8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850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 smtClean="0"/>
              <a:t>s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0" name="Freeform 19"/>
          <p:cNvSpPr/>
          <p:nvPr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6" name="Freeform 25"/>
          <p:cNvSpPr/>
          <p:nvPr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0" name="Freeform 29"/>
          <p:cNvSpPr/>
          <p:nvPr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1" name="Freeform 30"/>
          <p:cNvSpPr/>
          <p:nvPr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3" name="Freeform 32"/>
          <p:cNvSpPr/>
          <p:nvPr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4" name="Freeform 33"/>
          <p:cNvSpPr/>
          <p:nvPr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6" name="Freeform 35"/>
          <p:cNvSpPr/>
          <p:nvPr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 smtClean="0"/>
                <a:t>s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4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0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07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952" cy="6882059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2634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One-line title</a:t>
            </a:r>
            <a:endParaRPr lang="en-GB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4449209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82059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One-line title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Two line title</a:t>
            </a:r>
            <a:br>
              <a:rPr lang="en-US" smtClean="0"/>
            </a:br>
            <a:r>
              <a:rPr lang="en-US" smtClean="0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Two line title</a:t>
            </a:r>
            <a:br>
              <a:rPr lang="en-US" smtClean="0"/>
            </a:br>
            <a:r>
              <a:rPr lang="en-US" smtClean="0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Two line title</a:t>
            </a:r>
            <a:br>
              <a:rPr lang="en-US" smtClean="0"/>
            </a:br>
            <a:r>
              <a:rPr lang="en-US" smtClean="0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Two line title</a:t>
            </a:r>
            <a:br>
              <a:rPr lang="en-US" smtClean="0"/>
            </a:br>
            <a:r>
              <a:rPr lang="en-US" smtClean="0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Two line title</a:t>
            </a:r>
            <a:br>
              <a:rPr lang="en-US" smtClean="0"/>
            </a:br>
            <a:r>
              <a:rPr lang="en-US" smtClean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675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8" name="Freeform 7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8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9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811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2634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One-line title</a:t>
            </a:r>
            <a:endParaRPr lang="en-GB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4449209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One-line title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8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Two line title</a:t>
            </a:r>
            <a:br>
              <a:rPr lang="en-US" smtClean="0"/>
            </a:br>
            <a:r>
              <a:rPr lang="en-US" smtClean="0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Two line title</a:t>
            </a:r>
            <a:br>
              <a:rPr lang="en-US" smtClean="0"/>
            </a:br>
            <a:r>
              <a:rPr lang="en-US" smtClean="0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Two line title</a:t>
            </a:r>
            <a:br>
              <a:rPr lang="en-US" smtClean="0"/>
            </a:br>
            <a:r>
              <a:rPr lang="en-US" smtClean="0"/>
              <a:t>goes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Two line title</a:t>
            </a:r>
            <a:br>
              <a:rPr lang="en-US" smtClean="0"/>
            </a:br>
            <a:r>
              <a:rPr lang="en-US" smtClean="0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Two line title</a:t>
            </a:r>
            <a:br>
              <a:rPr lang="en-US" smtClean="0"/>
            </a:br>
            <a:r>
              <a:rPr lang="en-US" smtClean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8" name="Freeform 7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subhead/presenters names, 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 smtClean="0"/>
              <a:t>Two line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395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smtClean="0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Date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600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819401"/>
            <a:ext cx="10972800" cy="3429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2/13/2012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Bussell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3DBFD-B30C-4A24-A81E-BF5E7D4BF3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0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1"/>
            <a:ext cx="12192000" cy="42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20720" y="6502400"/>
            <a:ext cx="406506" cy="236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7790" y="457200"/>
            <a:ext cx="1079273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7790" y="914400"/>
            <a:ext cx="10792731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2" descr="Z:\HIS\25517-HIS_TREO_PPT_Template_Creation\Images\4PPT\25517-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127" y="1324302"/>
            <a:ext cx="12192127" cy="4457700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685978" y="55564"/>
            <a:ext cx="107930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Health Information</a:t>
            </a:r>
            <a:r>
              <a:rPr lang="en-US" sz="16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</a:rPr>
              <a:t> Systems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685979" y="6325442"/>
            <a:ext cx="1646349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7F7F7F"/>
                </a:solidFill>
                <a:latin typeface="Arial Narrow" charset="0"/>
              </a:rPr>
              <a:t>3M provides these slides to promote a better understanding of 3M’s software and/or services. </a:t>
            </a:r>
            <a:br>
              <a:rPr lang="en-US" sz="900" dirty="0" smtClean="0">
                <a:solidFill>
                  <a:srgbClr val="7F7F7F"/>
                </a:solidFill>
                <a:latin typeface="Arial Narrow" charset="0"/>
              </a:rPr>
            </a:br>
            <a:endParaRPr lang="en-US" sz="900" dirty="0" smtClean="0">
              <a:solidFill>
                <a:srgbClr val="7F7F7F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25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02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502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7673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590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 smtClean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 November 2015</a:t>
                </a:fld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3307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2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0" r:id="rId2"/>
    <p:sldLayoutId id="2147483666" r:id="rId3"/>
    <p:sldLayoutId id="2147483749" r:id="rId4"/>
    <p:sldLayoutId id="2147483727" r:id="rId5"/>
    <p:sldLayoutId id="2147483751" r:id="rId6"/>
    <p:sldLayoutId id="2147483671" r:id="rId7"/>
    <p:sldLayoutId id="2147483752" r:id="rId8"/>
    <p:sldLayoutId id="2147483728" r:id="rId9"/>
    <p:sldLayoutId id="2147483673" r:id="rId10"/>
    <p:sldLayoutId id="2147483672" r:id="rId11"/>
    <p:sldLayoutId id="2147483674" r:id="rId12"/>
    <p:sldLayoutId id="2147483676" r:id="rId13"/>
    <p:sldLayoutId id="2147483729" r:id="rId14"/>
    <p:sldLayoutId id="2147483675" r:id="rId15"/>
    <p:sldLayoutId id="2147483667" r:id="rId16"/>
    <p:sldLayoutId id="2147483663" r:id="rId17"/>
    <p:sldLayoutId id="2147483753" r:id="rId18"/>
    <p:sldLayoutId id="2147483709" r:id="rId19"/>
    <p:sldLayoutId id="2147483741" r:id="rId20"/>
    <p:sldLayoutId id="2147483740" r:id="rId21"/>
    <p:sldLayoutId id="2147483757" r:id="rId22"/>
    <p:sldLayoutId id="2147483754" r:id="rId23"/>
    <p:sldLayoutId id="2147483742" r:id="rId24"/>
    <p:sldLayoutId id="2147483759" r:id="rId25"/>
    <p:sldLayoutId id="2147483743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  <p:sldLayoutId id="2147483770" r:id="rId37"/>
    <p:sldLayoutId id="2147483771" r:id="rId38"/>
    <p:sldLayoutId id="2147483772" r:id="rId39"/>
    <p:sldLayoutId id="2147483748" r:id="rId40"/>
    <p:sldLayoutId id="2147483773" r:id="rId41"/>
    <p:sldLayoutId id="214748377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640" userDrawn="1">
          <p15:clr>
            <a:srgbClr val="F26B43"/>
          </p15:clr>
        </p15:guide>
        <p15:guide id="4" pos="1440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6" pos="5040" userDrawn="1">
          <p15:clr>
            <a:srgbClr val="F26B43"/>
          </p15:clr>
        </p15:guide>
        <p15:guide id="7" pos="6240" userDrawn="1">
          <p15:clr>
            <a:srgbClr val="F26B43"/>
          </p15:clr>
        </p15:guide>
        <p15:guide id="8" pos="7440" userDrawn="1">
          <p15:clr>
            <a:srgbClr val="F26B43"/>
          </p15:clr>
        </p15:guide>
        <p15:guide id="9" orient="horz" pos="1474" userDrawn="1">
          <p15:clr>
            <a:srgbClr val="F26B43"/>
          </p15:clr>
        </p15:guide>
        <p15:guide id="10" orient="horz" pos="840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orient="horz" pos="2696" userDrawn="1">
          <p15:clr>
            <a:srgbClr val="F26B43"/>
          </p15:clr>
        </p15:guide>
        <p15:guide id="14" orient="horz" pos="4080" userDrawn="1">
          <p15:clr>
            <a:srgbClr val="F26B43"/>
          </p15:clr>
        </p15:guide>
        <p15:guide id="15" orient="horz" pos="3936" userDrawn="1">
          <p15:clr>
            <a:srgbClr val="F26B43"/>
          </p15:clr>
        </p15:guide>
        <p15:guide id="17" pos="5034" userDrawn="1">
          <p15:clr>
            <a:srgbClr val="F26B43"/>
          </p15:clr>
        </p15:guide>
        <p15:guide id="18" orient="horz" pos="3312" userDrawn="1">
          <p15:clr>
            <a:srgbClr val="F26B43"/>
          </p15:clr>
        </p15:guide>
        <p15:guide id="19" orient="horz" pos="2702" userDrawn="1">
          <p15:clr>
            <a:srgbClr val="F26B43"/>
          </p15:clr>
        </p15:guide>
        <p15:guide id="21" pos="2634" userDrawn="1">
          <p15:clr>
            <a:srgbClr val="F26B43"/>
          </p15:clr>
        </p15:guide>
        <p15:guide id="22" pos="5046" userDrawn="1">
          <p15:clr>
            <a:srgbClr val="F26B43"/>
          </p15:clr>
        </p15:guide>
        <p15:guide id="23" orient="horz" pos="1468" userDrawn="1">
          <p15:clr>
            <a:srgbClr val="F26B43"/>
          </p15:clr>
        </p15:guide>
        <p15:guide id="25" orient="horz" pos="1480" userDrawn="1">
          <p15:clr>
            <a:srgbClr val="F26B43"/>
          </p15:clr>
        </p15:guide>
        <p15:guide id="26" orient="horz" pos="2706" userDrawn="1">
          <p15:clr>
            <a:srgbClr val="F26B43"/>
          </p15:clr>
        </p15:guide>
        <p15:guide id="27" pos="2648" userDrawn="1">
          <p15:clr>
            <a:srgbClr val="F26B43"/>
          </p15:clr>
        </p15:guide>
        <p15:guide id="28" orient="horz" pos="57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e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790" y="409618"/>
            <a:ext cx="11200435" cy="457200"/>
          </a:xfrm>
        </p:spPr>
        <p:txBody>
          <a:bodyPr/>
          <a:lstStyle/>
          <a:p>
            <a:r>
              <a:rPr lang="en-US" dirty="0" smtClean="0"/>
              <a:t>Using Claims and Patient Experience Data to Improve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Preliminary View of the Iowa Medicaid Experience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1588" y="1143412"/>
            <a:ext cx="5013819" cy="1314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ea typeface="+mj-ea"/>
                <a:cs typeface="+mj-cs"/>
              </a:rPr>
              <a:t>Herb Fillmore, Sr. Dir. Strategic Innovation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ea typeface="+mj-ea"/>
                <a:cs typeface="+mj-cs"/>
              </a:rPr>
              <a:t>Analytics appreciation to Laura </a:t>
            </a:r>
            <a:r>
              <a:rPr lang="en-US" sz="1600" dirty="0" err="1" smtClean="0">
                <a:solidFill>
                  <a:schemeClr val="tx1">
                    <a:tint val="75000"/>
                  </a:schemeClr>
                </a:solidFill>
                <a:ea typeface="+mj-ea"/>
                <a:cs typeface="+mj-cs"/>
              </a:rPr>
              <a:t>Soloway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  <a:ea typeface="+mj-ea"/>
                <a:cs typeface="+mj-cs"/>
              </a:rPr>
              <a:t>, PhD. </a:t>
            </a:r>
            <a:endParaRPr lang="en-US" sz="1600" dirty="0">
              <a:solidFill>
                <a:schemeClr val="tx1">
                  <a:tint val="75000"/>
                </a:schemeClr>
              </a:solidFill>
              <a:ea typeface="+mj-ea"/>
              <a:cs typeface="+mj-cs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ea typeface="+mj-ea"/>
                <a:cs typeface="+mj-cs"/>
              </a:rPr>
              <a:t>NAHDO 30th Anniversary Conference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tint val="75000"/>
                  </a:schemeClr>
                </a:solidFill>
                <a:ea typeface="+mj-ea"/>
                <a:cs typeface="+mj-cs"/>
              </a:rPr>
              <a:t>@</a:t>
            </a:r>
            <a:r>
              <a:rPr lang="en-US" sz="1600" dirty="0" err="1">
                <a:solidFill>
                  <a:schemeClr val="tx1">
                    <a:tint val="75000"/>
                  </a:schemeClr>
                </a:solidFill>
                <a:ea typeface="+mj-ea"/>
                <a:cs typeface="+mj-cs"/>
              </a:rPr>
              <a:t>HFillmoreiii</a:t>
            </a:r>
            <a:endParaRPr lang="en-US" sz="1600" dirty="0">
              <a:solidFill>
                <a:schemeClr val="tx1">
                  <a:tint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042" y="2075541"/>
            <a:ext cx="517714" cy="4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25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79" y="1447801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hfillmore\AppData\Local\Microsoft\Windows\Temporary Internet Files\Content.IE5\NWSDH3TV\MC90034744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54" y="3942295"/>
            <a:ext cx="836747" cy="12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6521" y="23430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418298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674922"/>
            <a:ext cx="1537037" cy="150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4418" y="4349330"/>
            <a:ext cx="1187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Jake’s COC score: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.571</a:t>
            </a:r>
          </a:p>
          <a:p>
            <a:endParaRPr lang="en-US" sz="2400" dirty="0"/>
          </a:p>
        </p:txBody>
      </p:sp>
      <p:pic>
        <p:nvPicPr>
          <p:cNvPr id="13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97" y="1478479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78479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82" y="1478479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hfillmore\AppData\Local\Microsoft\Windows\Temporary Internet Files\Content.IE5\NWSDH3TV\MC90034744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54" y="3962400"/>
            <a:ext cx="836747" cy="12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82" y="2514600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34850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07654" y="4995660"/>
            <a:ext cx="150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(6</a:t>
            </a:r>
            <a:r>
              <a:rPr lang="en-US" u="sng" baseline="30000" dirty="0"/>
              <a:t>2</a:t>
            </a:r>
            <a:r>
              <a:rPr lang="en-US" u="sng" dirty="0"/>
              <a:t> + 2</a:t>
            </a:r>
            <a:r>
              <a:rPr lang="en-US" u="sng" baseline="30000" dirty="0"/>
              <a:t>2</a:t>
            </a:r>
            <a:r>
              <a:rPr lang="en-US" u="sng" dirty="0"/>
              <a:t>) – 8</a:t>
            </a:r>
          </a:p>
          <a:p>
            <a:r>
              <a:rPr lang="en-US" dirty="0"/>
              <a:t>      8(8 - 1)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30144" y="5063264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0.571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1" y="991674"/>
            <a:ext cx="237507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Jake has 8 visits with 2 Doctors</a:t>
            </a:r>
          </a:p>
        </p:txBody>
      </p:sp>
      <p:sp>
        <p:nvSpPr>
          <p:cNvPr id="6" name="Oval 5"/>
          <p:cNvSpPr/>
          <p:nvPr/>
        </p:nvSpPr>
        <p:spPr>
          <a:xfrm>
            <a:off x="2236687" y="5462770"/>
            <a:ext cx="840806" cy="493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944960" y="5873135"/>
            <a:ext cx="229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Appreciation and credit to David </a:t>
            </a:r>
            <a:r>
              <a:rPr lang="en-US" sz="1000" dirty="0" err="1"/>
              <a:t>Nyweide</a:t>
            </a:r>
            <a:r>
              <a:rPr lang="en-US" sz="1000" dirty="0"/>
              <a:t>, Ph.D. who created the template for these three calculation examples </a:t>
            </a:r>
          </a:p>
        </p:txBody>
      </p:sp>
    </p:spTree>
    <p:extLst>
      <p:ext uri="{BB962C8B-B14F-4D97-AF65-F5344CB8AC3E}">
        <p14:creationId xmlns:p14="http://schemas.microsoft.com/office/powerpoint/2010/main" val="5850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755218"/>
              </p:ext>
            </p:extLst>
          </p:nvPr>
        </p:nvGraphicFramePr>
        <p:xfrm>
          <a:off x="711200" y="1079157"/>
          <a:ext cx="10972800" cy="516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36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647" y="839014"/>
            <a:ext cx="11425237" cy="320689"/>
          </a:xfrm>
        </p:spPr>
        <p:txBody>
          <a:bodyPr/>
          <a:lstStyle/>
          <a:p>
            <a:r>
              <a:rPr lang="en-US" sz="2000" dirty="0" smtClean="0"/>
              <a:t>For those not aware of specialists involved in their care</a:t>
            </a:r>
            <a:r>
              <a:rPr lang="en-US" sz="2000" dirty="0"/>
              <a:t>: N=2,702; average age=47 years old</a:t>
            </a:r>
          </a:p>
        </p:txBody>
      </p:sp>
      <p:sp>
        <p:nvSpPr>
          <p:cNvPr id="9" name="Content Placeholder 8"/>
          <p:cNvSpPr txBox="1">
            <a:spLocks noGrp="1"/>
          </p:cNvSpPr>
          <p:nvPr>
            <p:ph sz="quarter" idx="15"/>
          </p:nvPr>
        </p:nvSpPr>
        <p:spPr>
          <a:xfrm>
            <a:off x="374647" y="255157"/>
            <a:ext cx="8093850" cy="379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/>
              <a:t>Persons with One or Two Major Chronic Conditions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76707"/>
              </p:ext>
            </p:extLst>
          </p:nvPr>
        </p:nvGraphicFramePr>
        <p:xfrm>
          <a:off x="374647" y="1159703"/>
          <a:ext cx="11186513" cy="1644008"/>
        </p:xfrm>
        <a:graphic>
          <a:graphicData uri="http://schemas.openxmlformats.org/drawingml/2006/table">
            <a:tbl>
              <a:tblPr/>
              <a:tblGrid>
                <a:gridCol w="1517784"/>
                <a:gridCol w="1779454"/>
                <a:gridCol w="2097796"/>
                <a:gridCol w="1796129"/>
                <a:gridCol w="1795849"/>
                <a:gridCol w="2199501"/>
              </a:tblGrid>
              <a:tr h="20106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Continuity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(COC)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Confident can Manage 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Dx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Has a  Recognized Primary Care Provider?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Good Access to Primary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Care?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Right Service at Right Time?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Readmissions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↑COC=↓PPR)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visits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↑COC=↓PPV)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(↑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↑Access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Rightcare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 of Care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↑COC=↓TCC)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(↑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↓TCC)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↑TCC)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132135"/>
              </p:ext>
            </p:extLst>
          </p:nvPr>
        </p:nvGraphicFramePr>
        <p:xfrm>
          <a:off x="374647" y="3576978"/>
          <a:ext cx="11186512" cy="1655694"/>
        </p:xfrm>
        <a:graphic>
          <a:graphicData uri="http://schemas.openxmlformats.org/drawingml/2006/table">
            <a:tbl>
              <a:tblPr/>
              <a:tblGrid>
                <a:gridCol w="1528294"/>
                <a:gridCol w="1779373"/>
                <a:gridCol w="2092410"/>
                <a:gridCol w="1869990"/>
                <a:gridCol w="1804086"/>
                <a:gridCol w="2112359"/>
              </a:tblGrid>
              <a:tr h="30488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Continuity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(COC)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Confident can Manage 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Dx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Has a  Recognized Primary Care Provider?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Good Access to Primary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Care?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Right Service at Right Time?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04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Readmissions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visits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↑COC=↓PPV)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(↑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↑Access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Rightcare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 of Care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↑COC=↓TCC)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4647" y="3331214"/>
            <a:ext cx="1119951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+mj-lt"/>
                <a:ea typeface="+mj-ea"/>
                <a:cs typeface="+mj-cs"/>
              </a:rPr>
              <a:t>For those aware of specialists involved in their care: N=1,872; Average Age=49 years old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355" y="5511113"/>
            <a:ext cx="87563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Readmissions are measured by 3M Potentially Preventable Readmissions (PPR)</a:t>
            </a:r>
          </a:p>
          <a:p>
            <a:r>
              <a:rPr lang="en-US" sz="1200" dirty="0" smtClean="0"/>
              <a:t>ER visits are measured by 3M Potentially Preventable Visits (PPV)</a:t>
            </a:r>
          </a:p>
          <a:p>
            <a:r>
              <a:rPr lang="en-US" sz="1200" dirty="0" smtClean="0"/>
              <a:t>Total Cost of Care (TCC) includes all Medicaid costs</a:t>
            </a:r>
          </a:p>
          <a:p>
            <a:r>
              <a:rPr lang="en-US" sz="1200" dirty="0" smtClean="0"/>
              <a:t>Sig= T significant at &lt;.05; Ns= non significant</a:t>
            </a:r>
          </a:p>
          <a:p>
            <a:r>
              <a:rPr lang="en-US" sz="1200" dirty="0" smtClean="0"/>
              <a:t>Source: Iowa Medicaid Claims and Patient Experience Surveys, 2014. Reported by permission from Iowa Medicaid Enterprise</a:t>
            </a:r>
          </a:p>
        </p:txBody>
      </p:sp>
    </p:spTree>
    <p:extLst>
      <p:ext uri="{BB962C8B-B14F-4D97-AF65-F5344CB8AC3E}">
        <p14:creationId xmlns:p14="http://schemas.microsoft.com/office/powerpoint/2010/main" val="16897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 txBox="1">
            <a:spLocks noGrp="1"/>
          </p:cNvSpPr>
          <p:nvPr>
            <p:ph sz="quarter" idx="15"/>
          </p:nvPr>
        </p:nvSpPr>
        <p:spPr>
          <a:xfrm>
            <a:off x="396355" y="914399"/>
            <a:ext cx="11430000" cy="316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For those not aware of specialists involved in their care: </a:t>
            </a:r>
            <a:r>
              <a:rPr lang="en-US" b="1" dirty="0" smtClean="0"/>
              <a:t>N=160</a:t>
            </a:r>
            <a:r>
              <a:rPr lang="en-US" b="1" dirty="0"/>
              <a:t>; Average Age=53 years </a:t>
            </a:r>
            <a:r>
              <a:rPr lang="en-US" b="1" dirty="0" smtClean="0"/>
              <a:t>old</a:t>
            </a:r>
            <a:endParaRPr lang="en-US" sz="2000" b="1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70339"/>
              </p:ext>
            </p:extLst>
          </p:nvPr>
        </p:nvGraphicFramePr>
        <p:xfrm>
          <a:off x="396355" y="1268867"/>
          <a:ext cx="10638511" cy="1030975"/>
        </p:xfrm>
        <a:graphic>
          <a:graphicData uri="http://schemas.openxmlformats.org/drawingml/2006/table">
            <a:tbl>
              <a:tblPr/>
              <a:tblGrid>
                <a:gridCol w="1718304"/>
                <a:gridCol w="1684657"/>
                <a:gridCol w="1839766"/>
                <a:gridCol w="1680519"/>
                <a:gridCol w="1779373"/>
                <a:gridCol w="193589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Continuity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(COC)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Confidence can Manage 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Dx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Has A  Recognized Primary Care Provider 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Access to Primary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Care?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Right Service at Right Time?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9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visits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(↑COC=↓PPV)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(↑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355" y="5511113"/>
            <a:ext cx="87563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ER visits are measured by 3M Potentially Preventable Visits (PPV)</a:t>
            </a:r>
          </a:p>
          <a:p>
            <a:r>
              <a:rPr lang="en-US" sz="1200" dirty="0" smtClean="0"/>
              <a:t>Sig= T significant at &lt;.05; Ns= non significant</a:t>
            </a:r>
          </a:p>
          <a:p>
            <a:r>
              <a:rPr lang="en-US" sz="1200" dirty="0" smtClean="0"/>
              <a:t>Source: Iowa Medicaid Claims and Patient Experience Surveys, 2014. Reported by permission from Iowa Medicaid Enterprise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118" y="83241"/>
            <a:ext cx="11425237" cy="617014"/>
          </a:xfrm>
        </p:spPr>
        <p:txBody>
          <a:bodyPr/>
          <a:lstStyle/>
          <a:p>
            <a:r>
              <a:rPr lang="en-US" sz="2400" dirty="0"/>
              <a:t>For Persons with Three or More Chronic Conditions, Major Malignancies, or Catastrophic </a:t>
            </a:r>
            <a:r>
              <a:rPr lang="en-US" sz="2400" dirty="0" smtClean="0"/>
              <a:t>Conditions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62174"/>
              </p:ext>
            </p:extLst>
          </p:nvPr>
        </p:nvGraphicFramePr>
        <p:xfrm>
          <a:off x="379410" y="3773302"/>
          <a:ext cx="10655455" cy="1008945"/>
        </p:xfrm>
        <a:graphic>
          <a:graphicData uri="http://schemas.openxmlformats.org/drawingml/2006/table">
            <a:tbl>
              <a:tblPr/>
              <a:tblGrid>
                <a:gridCol w="1704763"/>
                <a:gridCol w="1672281"/>
                <a:gridCol w="1869989"/>
                <a:gridCol w="1664043"/>
                <a:gridCol w="1853514"/>
                <a:gridCol w="1890865"/>
              </a:tblGrid>
              <a:tr h="41265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Continuity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(COC)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Confidence can Manage </a:t>
                      </a:r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Dx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Has A  Recognized Primary Care Provider 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Access to Primary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Care?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Right Service at Right Time?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67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visits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↑COC=↓PPV)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dirty="0" smtClean="0"/>
                        <a:t>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Content Placeholder 8"/>
          <p:cNvSpPr txBox="1">
            <a:spLocks/>
          </p:cNvSpPr>
          <p:nvPr/>
        </p:nvSpPr>
        <p:spPr>
          <a:xfrm>
            <a:off x="319907" y="3466294"/>
            <a:ext cx="114300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 For those aware of specialists involved in their care: </a:t>
            </a:r>
            <a:r>
              <a:rPr lang="en-US" b="1" dirty="0"/>
              <a:t>N=275; average age=54years old</a:t>
            </a:r>
          </a:p>
        </p:txBody>
      </p:sp>
    </p:spTree>
    <p:extLst>
      <p:ext uri="{BB962C8B-B14F-4D97-AF65-F5344CB8AC3E}">
        <p14:creationId xmlns:p14="http://schemas.microsoft.com/office/powerpoint/2010/main" val="10146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75B0CC-EBF2-42FB-B7E6-825ECF5BCA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513625"/>
              </p:ext>
            </p:extLst>
          </p:nvPr>
        </p:nvGraphicFramePr>
        <p:xfrm>
          <a:off x="1890584" y="1626973"/>
          <a:ext cx="8458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686" y="539769"/>
            <a:ext cx="10288545" cy="5363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Iowa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Medicaid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goals for value based population health: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54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Improved Quality Outcomes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2057400" y="2438400"/>
          <a:ext cx="8382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6FA2F-1D32-442E-A195-5CCA1571A1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300151" y="2891481"/>
            <a:ext cx="6071287" cy="71669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>
              <a:noFill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38983" y="1235676"/>
            <a:ext cx="1359243" cy="1507524"/>
            <a:chOff x="8138983" y="1235676"/>
            <a:chExt cx="1359243" cy="1507524"/>
          </a:xfrm>
        </p:grpSpPr>
        <p:sp>
          <p:nvSpPr>
            <p:cNvPr id="6" name="Rectangular Callout 5"/>
            <p:cNvSpPr/>
            <p:nvPr/>
          </p:nvSpPr>
          <p:spPr>
            <a:xfrm>
              <a:off x="8138983" y="1235676"/>
              <a:ext cx="1359243" cy="1507524"/>
            </a:xfrm>
            <a:prstGeom prst="wedge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13124" y="1400432"/>
              <a:ext cx="1219200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How’s Your Health Surveys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85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IME </a:t>
            </a:r>
            <a:r>
              <a:rPr lang="en-US" dirty="0" err="1" smtClean="0"/>
              <a:t>AssessMyHealth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87389" y="1606693"/>
            <a:ext cx="10512425" cy="4351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Health risk assessment including:</a:t>
            </a:r>
          </a:p>
          <a:p>
            <a:pPr lvl="1"/>
            <a:r>
              <a:rPr lang="en-US" dirty="0" smtClean="0"/>
              <a:t>Patient experience of care</a:t>
            </a:r>
          </a:p>
          <a:p>
            <a:pPr lvl="1"/>
            <a:r>
              <a:rPr lang="en-US" dirty="0" smtClean="0"/>
              <a:t>Patient confidence level (a.k.a. patient activation, engagement)</a:t>
            </a:r>
          </a:p>
          <a:p>
            <a:pPr lvl="1"/>
            <a:r>
              <a:rPr lang="en-US" dirty="0" smtClean="0"/>
              <a:t>Multiple other factors that determine outcomes</a:t>
            </a:r>
          </a:p>
          <a:p>
            <a:pPr>
              <a:spcBef>
                <a:spcPts val="1800"/>
              </a:spcBef>
            </a:pPr>
            <a:r>
              <a:rPr lang="en-US" dirty="0"/>
              <a:t>Adult IME respondents in </a:t>
            </a:r>
            <a:r>
              <a:rPr lang="en-US" dirty="0" smtClean="0"/>
              <a:t>2014 (non-duals): 21,257</a:t>
            </a:r>
          </a:p>
          <a:p>
            <a:pPr lvl="1"/>
            <a:r>
              <a:rPr lang="en-US" dirty="0" smtClean="0"/>
              <a:t>Adult members of Iowa Medicaid</a:t>
            </a:r>
          </a:p>
          <a:p>
            <a:pPr lvl="1"/>
            <a:r>
              <a:rPr lang="en-US" dirty="0" smtClean="0"/>
              <a:t>Solicited via letters &amp; public health announcements as well as provider pitch – premium waiver for completing the assessment + having a wellness visit with PCP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806" y="204044"/>
            <a:ext cx="5969194" cy="1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87388" y="1280160"/>
            <a:ext cx="4994910" cy="45720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Survey linked to claims, id=id</a:t>
            </a:r>
          </a:p>
          <a:p>
            <a:pPr lvl="1"/>
            <a:r>
              <a:rPr lang="en-US" dirty="0"/>
              <a:t>Match rate=98.9% (21,028)</a:t>
            </a:r>
          </a:p>
          <a:p>
            <a:r>
              <a:rPr lang="en-US" sz="2400" dirty="0"/>
              <a:t>Exclusions/inclusions</a:t>
            </a:r>
          </a:p>
          <a:p>
            <a:pPr lvl="1"/>
            <a:r>
              <a:rPr lang="en-US" dirty="0"/>
              <a:t>Only ages 18 – 64 </a:t>
            </a:r>
          </a:p>
          <a:p>
            <a:pPr lvl="1"/>
            <a:r>
              <a:rPr lang="en-US" dirty="0"/>
              <a:t>Mismatches with age and sex</a:t>
            </a:r>
          </a:p>
          <a:p>
            <a:pPr lvl="2"/>
            <a:r>
              <a:rPr lang="en-US" sz="1800" dirty="0"/>
              <a:t>510 taken out for mismatch with age and/or sex</a:t>
            </a:r>
          </a:p>
          <a:p>
            <a:pPr lvl="2"/>
            <a:r>
              <a:rPr lang="en-US" sz="1800" dirty="0"/>
              <a:t>Brings match rate to 96.5%</a:t>
            </a:r>
          </a:p>
          <a:p>
            <a:r>
              <a:rPr lang="en-US" sz="2400" dirty="0"/>
              <a:t>Limitations</a:t>
            </a:r>
          </a:p>
          <a:p>
            <a:pPr lvl="1"/>
            <a:r>
              <a:rPr lang="en-US" dirty="0"/>
              <a:t>Recall bias for utilization in the past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388" y="417125"/>
            <a:ext cx="10789920" cy="457200"/>
          </a:xfrm>
        </p:spPr>
        <p:txBody>
          <a:bodyPr/>
          <a:lstStyle/>
          <a:p>
            <a:r>
              <a:rPr lang="en-US" dirty="0" smtClean="0"/>
              <a:t>The analyzed sample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37770"/>
              </p:ext>
            </p:extLst>
          </p:nvPr>
        </p:nvGraphicFramePr>
        <p:xfrm>
          <a:off x="6466563" y="626893"/>
          <a:ext cx="4085795" cy="5277219"/>
        </p:xfrm>
        <a:graphic>
          <a:graphicData uri="http://schemas.openxmlformats.org/drawingml/2006/table">
            <a:tbl>
              <a:tblPr/>
              <a:tblGrid>
                <a:gridCol w="2313266"/>
                <a:gridCol w="707360"/>
                <a:gridCol w="1065169"/>
              </a:tblGrid>
              <a:tr h="3019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 sample for analysis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Included Responses: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n =20,518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Q2 2014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Q3 2014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Q4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589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White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 or African-American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group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18-34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35-49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50-64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77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5717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93828" y="6400800"/>
            <a:ext cx="5209914" cy="18466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900" dirty="0"/>
              <a:t>Data Source: IME claims CY 2014, AMH survey data from IME  </a:t>
            </a:r>
          </a:p>
        </p:txBody>
      </p:sp>
    </p:spTree>
    <p:extLst>
      <p:ext uri="{BB962C8B-B14F-4D97-AF65-F5344CB8AC3E}">
        <p14:creationId xmlns:p14="http://schemas.microsoft.com/office/powerpoint/2010/main" val="26358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154545" y="1295401"/>
            <a:ext cx="8220114" cy="4953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Are patient experience questions about confidence in managing own care, access to care, knowing who the primary care provider is, and receiving the right care, associated with a claims based measure of continuity of care?  </a:t>
            </a:r>
          </a:p>
          <a:p>
            <a:pPr marL="457200" indent="-457200">
              <a:buAutoNum type="arabicPeriod"/>
            </a:pPr>
            <a:r>
              <a:rPr lang="en-US" dirty="0" smtClean="0"/>
              <a:t>Do these experience measures provide additional information about utilization of care beyond claims based continuity measures?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8" y="124040"/>
            <a:ext cx="11425237" cy="457200"/>
          </a:xfrm>
        </p:spPr>
        <p:txBody>
          <a:bodyPr/>
          <a:lstStyle/>
          <a:p>
            <a:r>
              <a:rPr lang="en-US" dirty="0" smtClean="0"/>
              <a:t>Questions in the experience survey that were tested for association with claims based continuity measure.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06455" y="1138882"/>
            <a:ext cx="11430000" cy="4953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1. (A </a:t>
            </a:r>
            <a:r>
              <a:rPr lang="en-US" dirty="0"/>
              <a:t>Personal Care Provider) “Do you have one person you think of as your personal doctor or nurse? Yes, No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/>
              <a:t>(Access) “How easy is it for you to get medical care when you need it?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/>
              <a:t>(Right service, right time) “When you think about your health care, how much do you agree or disagree with this statement: I receive exactly what I want and need, exactly when and how I want and need it.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4. </a:t>
            </a:r>
            <a:r>
              <a:rPr lang="en-US" dirty="0"/>
              <a:t>(Confidence) “How confident are you that you can control and manage most of your health problems? </a:t>
            </a:r>
          </a:p>
        </p:txBody>
      </p:sp>
    </p:spTree>
    <p:extLst>
      <p:ext uri="{BB962C8B-B14F-4D97-AF65-F5344CB8AC3E}">
        <p14:creationId xmlns:p14="http://schemas.microsoft.com/office/powerpoint/2010/main" val="5895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6" y="32468"/>
            <a:ext cx="12108037" cy="466969"/>
          </a:xfrm>
        </p:spPr>
        <p:txBody>
          <a:bodyPr/>
          <a:lstStyle/>
          <a:p>
            <a:r>
              <a:rPr lang="en-US" dirty="0" smtClean="0"/>
              <a:t>Claims based continuity of care (COC)calculations.  COC varies </a:t>
            </a:r>
            <a:r>
              <a:rPr lang="en-US" dirty="0"/>
              <a:t>from 0 to </a:t>
            </a:r>
            <a:r>
              <a:rPr lang="en-US" dirty="0" smtClean="0"/>
              <a:t>1, higher =better </a:t>
            </a:r>
            <a:endParaRPr lang="en-US" dirty="0"/>
          </a:p>
        </p:txBody>
      </p:sp>
      <p:pic>
        <p:nvPicPr>
          <p:cNvPr id="2050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79" y="1447801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fillmore\AppData\Local\Microsoft\Windows\Temporary Internet Files\Content.IE5\LXP9NY3R\MC9004471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42" y="5360971"/>
            <a:ext cx="1015492" cy="12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hfillmore\AppData\Local\Microsoft\Windows\Temporary Internet Files\Content.IE5\LXP9NY3R\MC90004500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32" y="2503118"/>
            <a:ext cx="690613" cy="11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hfillmore\AppData\Local\Microsoft\Windows\Temporary Internet Files\Content.IE5\NWSDH3TV\MC90034744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54" y="3942295"/>
            <a:ext cx="836747" cy="12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6521" y="185677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01988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/>
            </a:lvl1pPr>
          </a:lstStyle>
          <a:p>
            <a:r>
              <a:rPr lang="en-US" dirty="0"/>
              <a:t>Dr. 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418298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5574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674922"/>
            <a:ext cx="1537037" cy="150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4418" y="4349330"/>
            <a:ext cx="1187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Jake’s COC score: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.250</a:t>
            </a:r>
          </a:p>
          <a:p>
            <a:endParaRPr lang="en-US" sz="2400" dirty="0"/>
          </a:p>
        </p:txBody>
      </p:sp>
      <p:pic>
        <p:nvPicPr>
          <p:cNvPr id="13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97" y="1478479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78479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82" y="1478479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hfillmore\AppData\Local\Microsoft\Windows\Temporary Internet Files\Content.IE5\LXP9NY3R\MC90004500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88" y="2503118"/>
            <a:ext cx="690613" cy="11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44960" y="5873135"/>
            <a:ext cx="229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Appreciation and credit to David </a:t>
            </a:r>
            <a:r>
              <a:rPr lang="en-US" sz="1000" dirty="0" err="1"/>
              <a:t>Nyweide</a:t>
            </a:r>
            <a:r>
              <a:rPr lang="en-US" sz="1000" dirty="0"/>
              <a:t>, Ph.D. who created the template for these three calculation examples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7493" y="4775201"/>
            <a:ext cx="233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(4</a:t>
            </a:r>
            <a:r>
              <a:rPr lang="en-US" u="sng" baseline="30000" dirty="0"/>
              <a:t>2</a:t>
            </a:r>
            <a:r>
              <a:rPr lang="en-US" u="sng" dirty="0"/>
              <a:t> + 2</a:t>
            </a:r>
            <a:r>
              <a:rPr lang="en-US" u="sng" baseline="30000" dirty="0"/>
              <a:t>2</a:t>
            </a:r>
            <a:r>
              <a:rPr lang="en-US" u="sng" dirty="0"/>
              <a:t> + 1</a:t>
            </a:r>
            <a:r>
              <a:rPr lang="en-US" u="sng" baseline="30000" dirty="0"/>
              <a:t>2</a:t>
            </a:r>
            <a:r>
              <a:rPr lang="en-US" u="sng" dirty="0"/>
              <a:t> + 1</a:t>
            </a:r>
            <a:r>
              <a:rPr lang="en-US" u="sng" baseline="30000" dirty="0"/>
              <a:t>2</a:t>
            </a:r>
            <a:r>
              <a:rPr lang="en-US" u="sng" dirty="0"/>
              <a:t>) – 8</a:t>
            </a:r>
          </a:p>
          <a:p>
            <a:r>
              <a:rPr lang="en-US" dirty="0"/>
              <a:t>	       8(8 - 1)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5082" y="4839180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0.250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1" y="991674"/>
            <a:ext cx="237507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Jake has 8 visits with 4 Doctors</a:t>
            </a:r>
          </a:p>
        </p:txBody>
      </p:sp>
      <p:sp>
        <p:nvSpPr>
          <p:cNvPr id="21" name="Oval 20"/>
          <p:cNvSpPr/>
          <p:nvPr/>
        </p:nvSpPr>
        <p:spPr>
          <a:xfrm>
            <a:off x="2236687" y="5462770"/>
            <a:ext cx="840806" cy="493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79" y="1447801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hfillmore\AppData\Local\Microsoft\Windows\Temporary Internet Files\Content.IE5\LXP9NY3R\MC90004500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32" y="2503118"/>
            <a:ext cx="690613" cy="11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hfillmore\AppData\Local\Microsoft\Windows\Temporary Internet Files\Content.IE5\NWSDH3TV\MC90034744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54" y="3942295"/>
            <a:ext cx="836747" cy="12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6521" y="185677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01988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/>
            </a:lvl1pPr>
          </a:lstStyle>
          <a:p>
            <a:r>
              <a:rPr lang="en-US" dirty="0"/>
              <a:t>Dr. 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418298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674922"/>
            <a:ext cx="1537037" cy="150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4418" y="4349330"/>
            <a:ext cx="1187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Jake’s COC score: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.321</a:t>
            </a:r>
          </a:p>
          <a:p>
            <a:endParaRPr lang="en-US" sz="2400" dirty="0"/>
          </a:p>
        </p:txBody>
      </p:sp>
      <p:pic>
        <p:nvPicPr>
          <p:cNvPr id="13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97" y="1478479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78479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fillmore\AppData\Local\Microsoft\Windows\Temporary Internet Files\Content.IE5\NWSDH3TV\MC900287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82" y="1478479"/>
            <a:ext cx="954718" cy="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hfillmore\AppData\Local\Microsoft\Windows\Temporary Internet Files\Content.IE5\LXP9NY3R\MC90004500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88" y="2503118"/>
            <a:ext cx="690613" cy="11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hfillmore\AppData\Local\Microsoft\Windows\Temporary Internet Files\Content.IE5\LXP9NY3R\MC90004500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503118"/>
            <a:ext cx="690613" cy="11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85441" y="4672496"/>
            <a:ext cx="2425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(4</a:t>
            </a:r>
            <a:r>
              <a:rPr lang="en-US" u="sng" baseline="30000" dirty="0"/>
              <a:t>2</a:t>
            </a:r>
            <a:r>
              <a:rPr lang="en-US" u="sng" dirty="0"/>
              <a:t> + 3</a:t>
            </a:r>
            <a:r>
              <a:rPr lang="en-US" u="sng" baseline="30000" dirty="0"/>
              <a:t>2</a:t>
            </a:r>
            <a:r>
              <a:rPr lang="en-US" u="sng" dirty="0"/>
              <a:t> + 1</a:t>
            </a:r>
            <a:r>
              <a:rPr lang="en-US" u="sng" baseline="30000" dirty="0"/>
              <a:t>2</a:t>
            </a:r>
            <a:r>
              <a:rPr lang="en-US" u="sng" dirty="0"/>
              <a:t>) </a:t>
            </a:r>
            <a:r>
              <a:rPr lang="en-US" u="sng" dirty="0" smtClean="0"/>
              <a:t>–</a:t>
            </a:r>
            <a:r>
              <a:rPr lang="en-US" dirty="0" smtClean="0"/>
              <a:t>8</a:t>
            </a:r>
          </a:p>
          <a:p>
            <a:r>
              <a:rPr lang="en-US" dirty="0" smtClean="0"/>
              <a:t>8(8 </a:t>
            </a:r>
            <a:r>
              <a:rPr lang="en-US" dirty="0"/>
              <a:t>- 1)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2363" y="4672495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0.321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1" y="991674"/>
            <a:ext cx="237507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Jake has 8 visits with 3 Doctors</a:t>
            </a:r>
          </a:p>
        </p:txBody>
      </p:sp>
      <p:sp>
        <p:nvSpPr>
          <p:cNvPr id="21" name="Oval 20"/>
          <p:cNvSpPr/>
          <p:nvPr/>
        </p:nvSpPr>
        <p:spPr>
          <a:xfrm>
            <a:off x="2228685" y="5446831"/>
            <a:ext cx="840806" cy="493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44960" y="5873135"/>
            <a:ext cx="229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Appreciation and credit to David </a:t>
            </a:r>
            <a:r>
              <a:rPr lang="en-US" sz="1000" dirty="0" err="1"/>
              <a:t>Nyweide</a:t>
            </a:r>
            <a:r>
              <a:rPr lang="en-US" sz="1000" dirty="0"/>
              <a:t>, Ph.D. who created the template for these three calculation examples </a:t>
            </a:r>
          </a:p>
        </p:txBody>
      </p:sp>
    </p:spTree>
    <p:extLst>
      <p:ext uri="{BB962C8B-B14F-4D97-AF65-F5344CB8AC3E}">
        <p14:creationId xmlns:p14="http://schemas.microsoft.com/office/powerpoint/2010/main" val="34964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0209_3M_PPTTemplate_v7">
  <a:themeElements>
    <a:clrScheme name="TRIFECTA 3 LtGrn_Grn_LtBlue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AAE600"/>
      </a:accent1>
      <a:accent2>
        <a:srgbClr val="00B432"/>
      </a:accent2>
      <a:accent3>
        <a:srgbClr val="00C8E6"/>
      </a:accent3>
      <a:accent4>
        <a:srgbClr val="005A18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76C96213-D747-4720-83D2-A9C4E37202CD}" vid="{02F324C2-696B-4914-8A1C-02B3EC5D0EAF}"/>
    </a:ext>
  </a:extLst>
</a:theme>
</file>

<file path=ppt/theme/theme2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1149</Words>
  <Application>Microsoft Office PowerPoint</Application>
  <PresentationFormat>Widescreen</PresentationFormat>
  <Paragraphs>193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3M Circular TT Bold</vt:lpstr>
      <vt:lpstr>3M Circular TT Book</vt:lpstr>
      <vt:lpstr>Arial</vt:lpstr>
      <vt:lpstr>Arial Narrow</vt:lpstr>
      <vt:lpstr>Calibri</vt:lpstr>
      <vt:lpstr>150209_3M_PPTTemplate_v7</vt:lpstr>
      <vt:lpstr>Using Claims and Patient Experience Data to Improve Care</vt:lpstr>
      <vt:lpstr>PowerPoint Presentation</vt:lpstr>
      <vt:lpstr>Improved Quality Outcomes</vt:lpstr>
      <vt:lpstr>IME AssessMyHealth Survey</vt:lpstr>
      <vt:lpstr>The analyzed sample</vt:lpstr>
      <vt:lpstr>Study Questions:</vt:lpstr>
      <vt:lpstr>Questions in the experience survey that were tested for association with claims based continuity measure.</vt:lpstr>
      <vt:lpstr>Claims based continuity of care (COC)calculations.  COC varies from 0 to 1, higher =better </vt:lpstr>
      <vt:lpstr>PowerPoint Presentation</vt:lpstr>
      <vt:lpstr>PowerPoint Presentation</vt:lpstr>
      <vt:lpstr>PowerPoint Presentation</vt:lpstr>
      <vt:lpstr>For those not aware of specialists involved in their care: N=2,702; average age=47 years old</vt:lpstr>
      <vt:lpstr>For Persons with Three or More Chronic Conditions, Major Malignancies, or Catastrophic Conditions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brand.3M.com</dc:description>
  <cp:lastModifiedBy/>
  <cp:revision>1</cp:revision>
  <dcterms:created xsi:type="dcterms:W3CDTF">2015-10-23T17:00:19Z</dcterms:created>
  <dcterms:modified xsi:type="dcterms:W3CDTF">2015-11-03T16:15:44Z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1958178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D6.0.7</vt:lpwstr>
  </property>
</Properties>
</file>